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7" r:id="rId2"/>
    <p:sldId id="33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0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7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53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76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26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82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33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22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75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3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84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9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31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67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38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44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8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754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4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6" Type="http://schemas.openxmlformats.org/officeDocument/2006/relationships/image" Target="../media/image4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5" Type="http://schemas.openxmlformats.org/officeDocument/2006/relationships/image" Target="../media/image4.png"/><Relationship Id="rId4" Type="http://schemas.openxmlformats.org/officeDocument/2006/relationships/image" Target="../media/image2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5" Type="http://schemas.openxmlformats.org/officeDocument/2006/relationships/image" Target="../media/image4.png"/><Relationship Id="rId4" Type="http://schemas.openxmlformats.org/officeDocument/2006/relationships/image" Target="../media/image2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5" Type="http://schemas.openxmlformats.org/officeDocument/2006/relationships/image" Target="../media/image4.pn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5" Type="http://schemas.openxmlformats.org/officeDocument/2006/relationships/image" Target="../media/image4.png"/><Relationship Id="rId4" Type="http://schemas.openxmlformats.org/officeDocument/2006/relationships/image" Target="../media/image3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5" Type="http://schemas.openxmlformats.org/officeDocument/2006/relationships/image" Target="../media/image4.png"/><Relationship Id="rId4" Type="http://schemas.openxmlformats.org/officeDocument/2006/relationships/image" Target="../media/image3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wma"/><Relationship Id="rId1" Type="http://schemas.microsoft.com/office/2007/relationships/media" Target="../media/media54.wma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wma"/><Relationship Id="rId1" Type="http://schemas.microsoft.com/office/2007/relationships/media" Target="../media/media55.wma"/><Relationship Id="rId5" Type="http://schemas.openxmlformats.org/officeDocument/2006/relationships/image" Target="../media/image4.png"/><Relationship Id="rId4" Type="http://schemas.openxmlformats.org/officeDocument/2006/relationships/image" Target="../media/image3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wma"/><Relationship Id="rId1" Type="http://schemas.microsoft.com/office/2007/relationships/media" Target="../media/media56.wma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wma"/><Relationship Id="rId1" Type="http://schemas.microsoft.com/office/2007/relationships/media" Target="../media/media57.wma"/><Relationship Id="rId5" Type="http://schemas.openxmlformats.org/officeDocument/2006/relationships/image" Target="../media/image4.png"/><Relationship Id="rId4" Type="http://schemas.openxmlformats.org/officeDocument/2006/relationships/image" Target="../media/image3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ma"/><Relationship Id="rId1" Type="http://schemas.microsoft.com/office/2007/relationships/media" Target="../media/media58.wma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9.wma"/><Relationship Id="rId1" Type="http://schemas.microsoft.com/office/2007/relationships/media" Target="../media/media59.wma"/><Relationship Id="rId5" Type="http://schemas.openxmlformats.org/officeDocument/2006/relationships/image" Target="../media/image4.png"/><Relationship Id="rId4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0.wma"/><Relationship Id="rId1" Type="http://schemas.microsoft.com/office/2007/relationships/media" Target="../media/media60.wma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61.wma"/><Relationship Id="rId1" Type="http://schemas.microsoft.com/office/2007/relationships/media" Target="../media/media61.wma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2.wma"/><Relationship Id="rId1" Type="http://schemas.microsoft.com/office/2007/relationships/media" Target="../media/media62.wma"/><Relationship Id="rId6" Type="http://schemas.openxmlformats.org/officeDocument/2006/relationships/image" Target="../media/image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wma"/><Relationship Id="rId1" Type="http://schemas.microsoft.com/office/2007/relationships/media" Target="../media/media63.wma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wma"/><Relationship Id="rId1" Type="http://schemas.microsoft.com/office/2007/relationships/media" Target="../media/media64.wma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wma"/><Relationship Id="rId1" Type="http://schemas.microsoft.com/office/2007/relationships/media" Target="../media/media65.wma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6.wma"/><Relationship Id="rId1" Type="http://schemas.microsoft.com/office/2007/relationships/media" Target="../media/media66.wma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7.wma"/><Relationship Id="rId1" Type="http://schemas.microsoft.com/office/2007/relationships/media" Target="../media/media67.wma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8.wma"/><Relationship Id="rId1" Type="http://schemas.microsoft.com/office/2007/relationships/media" Target="../media/media68.wma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9.wma"/><Relationship Id="rId1" Type="http://schemas.microsoft.com/office/2007/relationships/media" Target="../media/media69.wm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wma"/><Relationship Id="rId1" Type="http://schemas.microsoft.com/office/2007/relationships/media" Target="../media/media70.wma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1.wma"/><Relationship Id="rId1" Type="http://schemas.microsoft.com/office/2007/relationships/media" Target="../media/media71.wma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wma"/><Relationship Id="rId1" Type="http://schemas.microsoft.com/office/2007/relationships/media" Target="../media/media72.wma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3.wma"/><Relationship Id="rId1" Type="http://schemas.microsoft.com/office/2007/relationships/media" Target="../media/media73.wma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4.wma"/><Relationship Id="rId1" Type="http://schemas.microsoft.com/office/2007/relationships/media" Target="../media/media74.wma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990600"/>
            <a:ext cx="4191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0" u="none" spc="-5" dirty="0" smtClean="0">
                <a:solidFill>
                  <a:srgbClr val="FF0000"/>
                </a:solidFill>
                <a:latin typeface="Elephant"/>
                <a:cs typeface="Elephant"/>
              </a:rPr>
              <a:t>Amyloidosis</a:t>
            </a:r>
            <a:endParaRPr sz="3600" dirty="0">
              <a:solidFill>
                <a:srgbClr val="FF0000"/>
              </a:solidFill>
              <a:latin typeface="Elephant"/>
              <a:cs typeface="Elephan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676400"/>
            <a:ext cx="6591985" cy="8382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Assist. Prof. Dr. Jihad A. Ahmed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BVMS, MSc, PhD Animal Pathology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7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0"/>
            <a:ext cx="8046720" cy="583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Arial"/>
                <a:cs typeface="Arial"/>
              </a:rPr>
              <a:t>The </a:t>
            </a:r>
            <a:r>
              <a:rPr sz="3200" spc="5" dirty="0">
                <a:latin typeface="Arial"/>
                <a:cs typeface="Arial"/>
              </a:rPr>
              <a:t>most common </a:t>
            </a:r>
            <a:r>
              <a:rPr sz="3200" dirty="0">
                <a:latin typeface="Arial"/>
                <a:cs typeface="Arial"/>
              </a:rPr>
              <a:t>forms of amyloid</a:t>
            </a:r>
            <a:r>
              <a:rPr sz="3200" spc="4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fibril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proteins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are: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300" dirty="0">
              <a:latin typeface="Times New Roman"/>
              <a:cs typeface="Times New Roman"/>
            </a:endParaRPr>
          </a:p>
          <a:p>
            <a:pPr marL="354965" marR="950594" indent="-342900" algn="just">
              <a:lnSpc>
                <a:spcPct val="79900"/>
              </a:lnSpc>
              <a:buSzPct val="96875"/>
              <a:buFont typeface="Arial"/>
              <a:buAutoNum type="arabicPeriod"/>
              <a:tabLst>
                <a:tab pos="353060" algn="l"/>
              </a:tabLst>
            </a:pPr>
            <a:r>
              <a:rPr sz="3200" b="1" spc="-5" dirty="0">
                <a:latin typeface="Arial"/>
                <a:cs typeface="Arial"/>
              </a:rPr>
              <a:t>Amyloid light </a:t>
            </a:r>
            <a:r>
              <a:rPr sz="3200" b="1" dirty="0">
                <a:latin typeface="Arial"/>
                <a:cs typeface="Arial"/>
              </a:rPr>
              <a:t>chain(AL)-</a:t>
            </a:r>
            <a:r>
              <a:rPr sz="3200" dirty="0">
                <a:latin typeface="Arial"/>
                <a:cs typeface="Arial"/>
              </a:rPr>
              <a:t>made up of  complete immunoglobulin </a:t>
            </a:r>
            <a:r>
              <a:rPr sz="3200" spc="-5" dirty="0">
                <a:latin typeface="Arial"/>
                <a:cs typeface="Arial"/>
              </a:rPr>
              <a:t>light </a:t>
            </a:r>
            <a:r>
              <a:rPr sz="3200" dirty="0">
                <a:latin typeface="Arial"/>
                <a:cs typeface="Arial"/>
              </a:rPr>
              <a:t>chain,  </a:t>
            </a:r>
            <a:r>
              <a:rPr sz="3200" spc="-5" dirty="0">
                <a:latin typeface="Arial"/>
                <a:cs typeface="Arial"/>
              </a:rPr>
              <a:t>derived from the </a:t>
            </a:r>
            <a:r>
              <a:rPr sz="3200" i="1" dirty="0">
                <a:latin typeface="Arial"/>
                <a:cs typeface="Arial"/>
              </a:rPr>
              <a:t>lambda </a:t>
            </a:r>
            <a:r>
              <a:rPr sz="3200" i="1" spc="-5" dirty="0">
                <a:latin typeface="Arial"/>
                <a:cs typeface="Arial"/>
              </a:rPr>
              <a:t>light</a:t>
            </a:r>
            <a:r>
              <a:rPr sz="3200" i="1" spc="40" dirty="0">
                <a:latin typeface="Arial"/>
                <a:cs typeface="Arial"/>
              </a:rPr>
              <a:t> </a:t>
            </a:r>
            <a:r>
              <a:rPr sz="3200" i="1" dirty="0">
                <a:latin typeface="Arial"/>
                <a:cs typeface="Arial"/>
              </a:rPr>
              <a:t>chain.</a:t>
            </a:r>
            <a:endParaRPr sz="3200" dirty="0">
              <a:latin typeface="Arial"/>
              <a:cs typeface="Arial"/>
            </a:endParaRPr>
          </a:p>
          <a:p>
            <a:pPr marL="354965" marR="272415" indent="-342900">
              <a:lnSpc>
                <a:spcPct val="79900"/>
              </a:lnSpc>
              <a:spcBef>
                <a:spcPts val="805"/>
              </a:spcBef>
              <a:buSzPct val="96875"/>
              <a:buAutoNum type="arabicPeriod"/>
              <a:tabLst>
                <a:tab pos="353060" algn="l"/>
              </a:tabLst>
            </a:pPr>
            <a:r>
              <a:rPr sz="3200" b="1" spc="-5" dirty="0">
                <a:latin typeface="Arial"/>
                <a:cs typeface="Arial"/>
              </a:rPr>
              <a:t>Amyloid </a:t>
            </a:r>
            <a:r>
              <a:rPr sz="3200" b="1" dirty="0">
                <a:latin typeface="Arial"/>
                <a:cs typeface="Arial"/>
              </a:rPr>
              <a:t>associated(AA)-</a:t>
            </a:r>
            <a:r>
              <a:rPr sz="3200" dirty="0">
                <a:latin typeface="Arial"/>
                <a:cs typeface="Arial"/>
              </a:rPr>
              <a:t>derived </a:t>
            </a:r>
            <a:r>
              <a:rPr sz="3200" spc="-5" dirty="0">
                <a:latin typeface="Arial"/>
                <a:cs typeface="Arial"/>
              </a:rPr>
              <a:t>from </a:t>
            </a:r>
            <a:r>
              <a:rPr sz="3200" dirty="0">
                <a:latin typeface="Arial"/>
                <a:cs typeface="Arial"/>
              </a:rPr>
              <a:t>a  unique non-Ig protein </a:t>
            </a:r>
            <a:r>
              <a:rPr sz="3200" spc="5" dirty="0">
                <a:latin typeface="Arial"/>
                <a:cs typeface="Arial"/>
              </a:rPr>
              <a:t>made </a:t>
            </a:r>
            <a:r>
              <a:rPr sz="3200" dirty="0">
                <a:latin typeface="Arial"/>
                <a:cs typeface="Arial"/>
              </a:rPr>
              <a:t>by </a:t>
            </a:r>
            <a:r>
              <a:rPr sz="3200" spc="-5" dirty="0">
                <a:latin typeface="Arial"/>
                <a:cs typeface="Arial"/>
              </a:rPr>
              <a:t>the liver,  derived from </a:t>
            </a:r>
            <a:r>
              <a:rPr sz="3200" dirty="0">
                <a:latin typeface="Arial"/>
                <a:cs typeface="Arial"/>
              </a:rPr>
              <a:t>larger precursor </a:t>
            </a:r>
            <a:r>
              <a:rPr sz="3200" spc="-5" dirty="0">
                <a:latin typeface="Arial"/>
                <a:cs typeface="Arial"/>
              </a:rPr>
              <a:t>protein  </a:t>
            </a:r>
            <a:r>
              <a:rPr sz="3200" i="1" dirty="0">
                <a:latin typeface="Arial"/>
                <a:cs typeface="Arial"/>
              </a:rPr>
              <a:t>SAA(serum </a:t>
            </a:r>
            <a:r>
              <a:rPr sz="3200" i="1" spc="-5" dirty="0">
                <a:latin typeface="Arial"/>
                <a:cs typeface="Arial"/>
              </a:rPr>
              <a:t>amyloid </a:t>
            </a:r>
            <a:r>
              <a:rPr sz="3200" i="1" dirty="0">
                <a:latin typeface="Arial"/>
                <a:cs typeface="Arial"/>
              </a:rPr>
              <a:t>associated</a:t>
            </a:r>
            <a:r>
              <a:rPr sz="3200" i="1" spc="-35" dirty="0">
                <a:latin typeface="Arial"/>
                <a:cs typeface="Arial"/>
              </a:rPr>
              <a:t> </a:t>
            </a:r>
            <a:r>
              <a:rPr sz="3200" i="1" spc="-5" dirty="0">
                <a:latin typeface="Arial"/>
                <a:cs typeface="Arial"/>
              </a:rPr>
              <a:t>protein)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3200" b="1" dirty="0">
                <a:latin typeface="Arial"/>
                <a:cs typeface="Arial"/>
              </a:rPr>
              <a:t>others</a:t>
            </a:r>
            <a:endParaRPr sz="3200" dirty="0">
              <a:latin typeface="Arial"/>
              <a:cs typeface="Arial"/>
            </a:endParaRPr>
          </a:p>
          <a:p>
            <a:pPr marL="354965" marR="5080" indent="-342900">
              <a:lnSpc>
                <a:spcPct val="79900"/>
              </a:lnSpc>
              <a:spcBef>
                <a:spcPts val="800"/>
              </a:spcBef>
              <a:buSzPct val="96875"/>
              <a:buAutoNum type="arabicPeriod" startAt="3"/>
              <a:tabLst>
                <a:tab pos="353060" algn="l"/>
              </a:tabLst>
            </a:pPr>
            <a:r>
              <a:rPr sz="3200" b="1" dirty="0">
                <a:latin typeface="Arial"/>
                <a:cs typeface="Arial"/>
              </a:rPr>
              <a:t>Aβ2 </a:t>
            </a:r>
            <a:r>
              <a:rPr sz="3200" b="1" spc="-5" dirty="0">
                <a:latin typeface="Arial"/>
                <a:cs typeface="Arial"/>
              </a:rPr>
              <a:t>Microglobulin(AβM)-</a:t>
            </a:r>
            <a:r>
              <a:rPr sz="3200" spc="-5" dirty="0">
                <a:latin typeface="Arial"/>
                <a:cs typeface="Arial"/>
              </a:rPr>
              <a:t>seen in patients  </a:t>
            </a:r>
            <a:r>
              <a:rPr sz="3200" dirty="0">
                <a:latin typeface="Arial"/>
                <a:cs typeface="Arial"/>
              </a:rPr>
              <a:t>on </a:t>
            </a:r>
            <a:r>
              <a:rPr sz="3200" spc="-5" dirty="0">
                <a:latin typeface="Arial"/>
                <a:cs typeface="Arial"/>
              </a:rPr>
              <a:t>long term</a:t>
            </a:r>
            <a:r>
              <a:rPr sz="3200" dirty="0">
                <a:latin typeface="Arial"/>
                <a:cs typeface="Arial"/>
              </a:rPr>
              <a:t> hemodialysis.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625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1040" y="624840"/>
            <a:ext cx="7868284" cy="502031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5600" marR="5080" indent="-342900">
              <a:lnSpc>
                <a:spcPct val="79900"/>
              </a:lnSpc>
              <a:spcBef>
                <a:spcPts val="869"/>
              </a:spcBef>
              <a:buSzPct val="96875"/>
              <a:buFont typeface="Arial"/>
              <a:buAutoNum type="arabicPeriod" startAt="4"/>
              <a:tabLst>
                <a:tab pos="353695" algn="l"/>
              </a:tabLst>
            </a:pPr>
            <a:r>
              <a:rPr sz="3200" b="1" spc="-5" dirty="0">
                <a:latin typeface="Arial"/>
                <a:cs typeface="Arial"/>
              </a:rPr>
              <a:t>Transthyretin(TTR) </a:t>
            </a:r>
            <a:r>
              <a:rPr sz="3200" dirty="0">
                <a:latin typeface="Arial"/>
                <a:cs typeface="Arial"/>
              </a:rPr>
              <a:t>- serum protein  synthesized </a:t>
            </a:r>
            <a:r>
              <a:rPr sz="3200" spc="-5" dirty="0">
                <a:latin typeface="Arial"/>
                <a:cs typeface="Arial"/>
              </a:rPr>
              <a:t>in </a:t>
            </a:r>
            <a:r>
              <a:rPr sz="3200" spc="-10" dirty="0">
                <a:latin typeface="Arial"/>
                <a:cs typeface="Arial"/>
              </a:rPr>
              <a:t>liver </a:t>
            </a:r>
            <a:r>
              <a:rPr sz="3200" dirty="0">
                <a:latin typeface="Arial"/>
                <a:cs typeface="Arial"/>
              </a:rPr>
              <a:t>&amp; transports </a:t>
            </a:r>
            <a:r>
              <a:rPr sz="3200" spc="-5" dirty="0">
                <a:latin typeface="Arial"/>
                <a:cs typeface="Arial"/>
              </a:rPr>
              <a:t>thyroxine  </a:t>
            </a:r>
            <a:r>
              <a:rPr sz="3200" dirty="0">
                <a:latin typeface="Arial"/>
                <a:cs typeface="Arial"/>
              </a:rPr>
              <a:t>and</a:t>
            </a:r>
            <a:r>
              <a:rPr sz="3200" spc="-5" dirty="0">
                <a:latin typeface="Arial"/>
                <a:cs typeface="Arial"/>
              </a:rPr>
              <a:t> retinol.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AutoNum type="arabicPeriod" startAt="4"/>
            </a:pPr>
            <a:endParaRPr sz="4050">
              <a:latin typeface="Times New Roman"/>
              <a:cs typeface="Times New Roman"/>
            </a:endParaRPr>
          </a:p>
          <a:p>
            <a:pPr marL="355600" marR="1588770" indent="-342900">
              <a:lnSpc>
                <a:spcPct val="79900"/>
              </a:lnSpc>
              <a:buSzPct val="96875"/>
              <a:buFont typeface="Arial"/>
              <a:buAutoNum type="arabicPeriod" startAt="4"/>
              <a:tabLst>
                <a:tab pos="353060" algn="l"/>
              </a:tabLst>
            </a:pPr>
            <a:r>
              <a:rPr sz="3200" b="1" spc="-5" dirty="0">
                <a:latin typeface="Arial"/>
                <a:cs typeface="Arial"/>
              </a:rPr>
              <a:t>Amyloid β-peptide(Aβ)- </a:t>
            </a:r>
            <a:r>
              <a:rPr sz="3200" dirty="0">
                <a:latin typeface="Arial"/>
                <a:cs typeface="Arial"/>
              </a:rPr>
              <a:t>seen </a:t>
            </a:r>
            <a:r>
              <a:rPr sz="3200" spc="-5" dirty="0">
                <a:latin typeface="Arial"/>
                <a:cs typeface="Arial"/>
              </a:rPr>
              <a:t>in  </a:t>
            </a:r>
            <a:r>
              <a:rPr sz="3200" dirty="0">
                <a:latin typeface="Arial"/>
                <a:cs typeface="Arial"/>
              </a:rPr>
              <a:t>Alzheimers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disease.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AutoNum type="arabicPeriod" startAt="4"/>
            </a:pPr>
            <a:endParaRPr sz="3350">
              <a:latin typeface="Times New Roman"/>
              <a:cs typeface="Times New Roman"/>
            </a:endParaRPr>
          </a:p>
          <a:p>
            <a:pPr marL="352425" indent="-340360">
              <a:lnSpc>
                <a:spcPct val="100000"/>
              </a:lnSpc>
              <a:spcBef>
                <a:spcPts val="5"/>
              </a:spcBef>
              <a:buSzPct val="96875"/>
              <a:buFont typeface="Arial"/>
              <a:buAutoNum type="arabicPeriod" startAt="4"/>
              <a:tabLst>
                <a:tab pos="353060" algn="l"/>
              </a:tabLst>
            </a:pPr>
            <a:r>
              <a:rPr sz="3200" b="1" spc="-5" dirty="0">
                <a:latin typeface="Arial"/>
                <a:cs typeface="Arial"/>
              </a:rPr>
              <a:t>Prion proteins(APrP)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AutoNum type="arabicPeriod" startAt="4"/>
            </a:pPr>
            <a:endParaRPr sz="4050">
              <a:latin typeface="Times New Roman"/>
              <a:cs typeface="Times New Roman"/>
            </a:endParaRPr>
          </a:p>
          <a:p>
            <a:pPr marL="355600" marR="71755" indent="-342900">
              <a:lnSpc>
                <a:spcPct val="79900"/>
              </a:lnSpc>
              <a:spcBef>
                <a:spcPts val="5"/>
              </a:spcBef>
              <a:buSzPct val="96875"/>
              <a:buFont typeface="Arial"/>
              <a:buAutoNum type="arabicPeriod" startAt="4"/>
              <a:tabLst>
                <a:tab pos="353060" algn="l"/>
                <a:tab pos="2994660" algn="l"/>
              </a:tabLst>
            </a:pPr>
            <a:r>
              <a:rPr sz="3200" b="1" dirty="0">
                <a:latin typeface="Arial"/>
                <a:cs typeface="Arial"/>
              </a:rPr>
              <a:t>Precursor </a:t>
            </a:r>
            <a:r>
              <a:rPr sz="3200" b="1" spc="-5" dirty="0">
                <a:latin typeface="Arial"/>
                <a:cs typeface="Arial"/>
              </a:rPr>
              <a:t>of	AA=SAA(Serum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Amyloid  </a:t>
            </a:r>
            <a:r>
              <a:rPr sz="3200" b="1" spc="-5" dirty="0">
                <a:latin typeface="Arial"/>
                <a:cs typeface="Arial"/>
              </a:rPr>
              <a:t>Associated </a:t>
            </a:r>
            <a:r>
              <a:rPr sz="3200" b="1" dirty="0">
                <a:latin typeface="Arial"/>
                <a:cs typeface="Arial"/>
              </a:rPr>
              <a:t>Protein)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963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059" y="685800"/>
            <a:ext cx="7583805" cy="332486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5600" marR="40005" indent="-116839">
              <a:lnSpc>
                <a:spcPct val="79900"/>
              </a:lnSpc>
              <a:spcBef>
                <a:spcPts val="869"/>
              </a:spcBef>
            </a:pPr>
            <a:r>
              <a:rPr sz="3200" b="1" dirty="0">
                <a:latin typeface="Arial"/>
                <a:cs typeface="Arial"/>
              </a:rPr>
              <a:t>NON </a:t>
            </a:r>
            <a:r>
              <a:rPr sz="3200" b="1" spc="-5" dirty="0">
                <a:latin typeface="Arial"/>
                <a:cs typeface="Arial"/>
              </a:rPr>
              <a:t>FIBRILLAR </a:t>
            </a:r>
            <a:r>
              <a:rPr sz="3200" spc="-5" dirty="0">
                <a:latin typeface="Arial"/>
                <a:cs typeface="Arial"/>
              </a:rPr>
              <a:t>AMYLOID PROTEINS  </a:t>
            </a:r>
            <a:r>
              <a:rPr sz="3200" dirty="0">
                <a:latin typeface="Arial"/>
                <a:cs typeface="Arial"/>
              </a:rPr>
              <a:t>ARE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5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799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1.Amyloid </a:t>
            </a:r>
            <a:r>
              <a:rPr sz="3200" spc="-5" dirty="0">
                <a:latin typeface="Arial"/>
                <a:cs typeface="Arial"/>
              </a:rPr>
              <a:t>P(AP) </a:t>
            </a:r>
            <a:r>
              <a:rPr sz="3200" dirty="0">
                <a:latin typeface="Arial"/>
                <a:cs typeface="Arial"/>
              </a:rPr>
              <a:t>component-found </a:t>
            </a:r>
            <a:r>
              <a:rPr sz="3200" spc="-5" dirty="0">
                <a:latin typeface="Arial"/>
                <a:cs typeface="Arial"/>
              </a:rPr>
              <a:t>in all  </a:t>
            </a:r>
            <a:r>
              <a:rPr sz="3200" dirty="0">
                <a:latin typeface="Arial"/>
                <a:cs typeface="Arial"/>
              </a:rPr>
              <a:t>forms of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amyloid.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2.Apolipoprotein-E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(apoE)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3.Sulfated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glycosaminoglycans(GAGs)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5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33800" y="228600"/>
            <a:ext cx="2305685" cy="1379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35"/>
              </a:lnSpc>
            </a:pPr>
            <a:r>
              <a:rPr sz="3200" spc="5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3200" spc="-1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3200" spc="5" dirty="0">
                <a:solidFill>
                  <a:srgbClr val="FF0000"/>
                </a:solidFill>
                <a:latin typeface="Arial"/>
                <a:cs typeface="Arial"/>
              </a:rPr>
              <a:t>ass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3200" spc="5" dirty="0">
                <a:solidFill>
                  <a:srgbClr val="FF0000"/>
                </a:solidFill>
                <a:latin typeface="Arial"/>
                <a:cs typeface="Arial"/>
              </a:rPr>
              <a:t>ca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3200" spc="-1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3200" spc="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5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91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5344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u="none" spc="-5" dirty="0">
                <a:solidFill>
                  <a:srgbClr val="FFFF00"/>
                </a:solidFill>
                <a:latin typeface="Book Antiqua"/>
                <a:cs typeface="Book Antiqua"/>
              </a:rPr>
              <a:t>Biochemical </a:t>
            </a:r>
            <a:r>
              <a:rPr sz="2400" b="1" i="1" u="none" spc="-60" dirty="0">
                <a:solidFill>
                  <a:srgbClr val="FFFF00"/>
                </a:solidFill>
                <a:latin typeface="Book Antiqua"/>
                <a:cs typeface="Book Antiqua"/>
              </a:rPr>
              <a:t>Structure-based</a:t>
            </a:r>
            <a:r>
              <a:rPr sz="2400" b="1" i="1" u="none" spc="-10" dirty="0">
                <a:solidFill>
                  <a:srgbClr val="FFFF00"/>
                </a:solidFill>
                <a:latin typeface="Book Antiqua"/>
                <a:cs typeface="Book Antiqua"/>
              </a:rPr>
              <a:t> </a:t>
            </a:r>
            <a:r>
              <a:rPr sz="2400" b="1" i="1" u="none" dirty="0">
                <a:solidFill>
                  <a:srgbClr val="FFFF00"/>
                </a:solidFill>
                <a:latin typeface="Book Antiqua"/>
                <a:cs typeface="Book Antiqua"/>
              </a:rPr>
              <a:t>classification</a:t>
            </a:r>
            <a:endParaRPr sz="2400" b="1" dirty="0">
              <a:solidFill>
                <a:srgbClr val="FFFF00"/>
              </a:solidFill>
              <a:latin typeface="Book Antiqua"/>
              <a:cs typeface="Book Antiqu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669" y="904240"/>
            <a:ext cx="7332345" cy="5598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latin typeface="Arial"/>
                <a:cs typeface="Arial"/>
              </a:rPr>
              <a:t>SYSTEMIC VARIANTS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500" dirty="0">
              <a:latin typeface="Times New Roman"/>
              <a:cs typeface="Times New Roman"/>
            </a:endParaRPr>
          </a:p>
          <a:p>
            <a:pPr marL="354965" marR="610235" indent="-342900">
              <a:lnSpc>
                <a:spcPts val="2690"/>
              </a:lnSpc>
            </a:pPr>
            <a:r>
              <a:rPr sz="2800" b="1" spc="-10" dirty="0">
                <a:latin typeface="Arial"/>
                <a:cs typeface="Arial"/>
              </a:rPr>
              <a:t>AA </a:t>
            </a:r>
            <a:r>
              <a:rPr sz="2800" b="1" spc="-5" dirty="0">
                <a:latin typeface="Arial"/>
                <a:cs typeface="Arial"/>
              </a:rPr>
              <a:t>(SAA): </a:t>
            </a:r>
            <a:r>
              <a:rPr sz="2800" dirty="0">
                <a:latin typeface="Arial"/>
                <a:cs typeface="Arial"/>
              </a:rPr>
              <a:t>chronic inflammatory </a:t>
            </a:r>
            <a:r>
              <a:rPr sz="2800" spc="-5" dirty="0">
                <a:latin typeface="Arial"/>
                <a:cs typeface="Arial"/>
              </a:rPr>
              <a:t>diseases;  periodical fever; Mediterranean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fever</a:t>
            </a:r>
            <a:endParaRPr sz="2800" dirty="0">
              <a:latin typeface="Arial"/>
              <a:cs typeface="Arial"/>
            </a:endParaRPr>
          </a:p>
          <a:p>
            <a:pPr marL="354965" marR="254635" indent="-342900">
              <a:lnSpc>
                <a:spcPts val="2690"/>
              </a:lnSpc>
              <a:spcBef>
                <a:spcPts val="690"/>
              </a:spcBef>
            </a:pPr>
            <a:r>
              <a:rPr sz="2800" b="1" spc="-10" dirty="0">
                <a:latin typeface="Arial"/>
                <a:cs typeface="Arial"/>
              </a:rPr>
              <a:t>AL (Systemic monoclonal </a:t>
            </a:r>
            <a:r>
              <a:rPr sz="2800" b="1" spc="-5" dirty="0">
                <a:latin typeface="Arial"/>
                <a:cs typeface="Arial"/>
              </a:rPr>
              <a:t>light chains Ig):  </a:t>
            </a:r>
            <a:r>
              <a:rPr sz="2800" spc="-5" dirty="0">
                <a:latin typeface="Arial"/>
                <a:cs typeface="Arial"/>
              </a:rPr>
              <a:t>multiple </a:t>
            </a:r>
            <a:r>
              <a:rPr sz="2800" dirty="0">
                <a:latin typeface="Arial"/>
                <a:cs typeface="Arial"/>
              </a:rPr>
              <a:t>myeloma, Waldenstroms  </a:t>
            </a:r>
            <a:r>
              <a:rPr sz="2800" spc="-5" dirty="0">
                <a:latin typeface="Arial"/>
                <a:cs typeface="Arial"/>
              </a:rPr>
              <a:t>macroglobulinemia, </a:t>
            </a:r>
            <a:r>
              <a:rPr sz="2800" dirty="0">
                <a:latin typeface="Arial"/>
                <a:cs typeface="Arial"/>
              </a:rPr>
              <a:t>B cell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lymphoma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2800" b="1" spc="-10" dirty="0">
                <a:latin typeface="Arial"/>
                <a:cs typeface="Arial"/>
              </a:rPr>
              <a:t>Transthyretrin</a:t>
            </a:r>
            <a:endParaRPr sz="2800" dirty="0">
              <a:latin typeface="Arial"/>
              <a:cs typeface="Arial"/>
            </a:endParaRPr>
          </a:p>
          <a:p>
            <a:pPr marL="354965" marR="5080" indent="-342900">
              <a:lnSpc>
                <a:spcPts val="2690"/>
              </a:lnSpc>
              <a:spcBef>
                <a:spcPts val="675"/>
              </a:spcBef>
            </a:pPr>
            <a:r>
              <a:rPr sz="2800" b="1" spc="-10" dirty="0">
                <a:latin typeface="Arial"/>
                <a:cs typeface="Arial"/>
              </a:rPr>
              <a:t>Normal TTR</a:t>
            </a:r>
            <a:r>
              <a:rPr sz="2800" spc="-10" dirty="0">
                <a:latin typeface="Arial"/>
                <a:cs typeface="Arial"/>
              </a:rPr>
              <a:t>: </a:t>
            </a:r>
            <a:r>
              <a:rPr sz="2800" dirty="0">
                <a:latin typeface="Arial"/>
                <a:cs typeface="Arial"/>
              </a:rPr>
              <a:t>senile </a:t>
            </a:r>
            <a:r>
              <a:rPr sz="2800" spc="-5" dirty="0">
                <a:latin typeface="Arial"/>
                <a:cs typeface="Arial"/>
              </a:rPr>
              <a:t>systemic amyloidosis with  gradual heart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involvement</a:t>
            </a:r>
            <a:endParaRPr sz="2800" dirty="0">
              <a:latin typeface="Arial"/>
              <a:cs typeface="Arial"/>
            </a:endParaRPr>
          </a:p>
          <a:p>
            <a:pPr marL="12700" marR="821055">
              <a:lnSpc>
                <a:spcPct val="100699"/>
              </a:lnSpc>
              <a:spcBef>
                <a:spcPts val="20"/>
              </a:spcBef>
            </a:pPr>
            <a:r>
              <a:rPr sz="2800" b="1" spc="-5" dirty="0">
                <a:latin typeface="Arial"/>
                <a:cs typeface="Arial"/>
              </a:rPr>
              <a:t>Met30</a:t>
            </a:r>
            <a:r>
              <a:rPr sz="2800" spc="-5" dirty="0">
                <a:latin typeface="Arial"/>
                <a:cs typeface="Arial"/>
              </a:rPr>
              <a:t>: Familial amyloid polyneuropathy  </a:t>
            </a:r>
            <a:r>
              <a:rPr sz="2800" b="1" spc="-5" dirty="0">
                <a:latin typeface="Arial"/>
                <a:cs typeface="Arial"/>
              </a:rPr>
              <a:t>Met111</a:t>
            </a:r>
            <a:r>
              <a:rPr sz="2800" spc="-5" dirty="0">
                <a:latin typeface="Arial"/>
                <a:cs typeface="Arial"/>
              </a:rPr>
              <a:t>: Familial amyloid cardiopathy  </a:t>
            </a:r>
            <a:r>
              <a:rPr sz="2800" b="1" spc="-10" dirty="0">
                <a:latin typeface="Arial"/>
                <a:cs typeface="Arial"/>
              </a:rPr>
              <a:t>Aβ2M </a:t>
            </a:r>
            <a:r>
              <a:rPr sz="2800" spc="-5" dirty="0">
                <a:latin typeface="Arial"/>
                <a:cs typeface="Arial"/>
              </a:rPr>
              <a:t>(β2-microglobulin):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haemodialysis-</a:t>
            </a:r>
            <a:endParaRPr sz="2800" dirty="0">
              <a:latin typeface="Arial"/>
              <a:cs typeface="Arial"/>
            </a:endParaRPr>
          </a:p>
          <a:p>
            <a:pPr marL="354965">
              <a:lnSpc>
                <a:spcPts val="2690"/>
              </a:lnSpc>
            </a:pPr>
            <a:r>
              <a:rPr sz="2800" spc="-5" dirty="0">
                <a:latin typeface="Arial"/>
                <a:cs typeface="Arial"/>
              </a:rPr>
              <a:t>associated </a:t>
            </a:r>
            <a:r>
              <a:rPr sz="2800" dirty="0">
                <a:latin typeface="Arial"/>
                <a:cs typeface="Arial"/>
              </a:rPr>
              <a:t>systemic</a:t>
            </a:r>
            <a:r>
              <a:rPr sz="2800" spc="-5" dirty="0">
                <a:latin typeface="Arial"/>
                <a:cs typeface="Arial"/>
              </a:rPr>
              <a:t> amyloidosis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0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7379" y="224790"/>
            <a:ext cx="28054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dirty="0"/>
              <a:t>Local</a:t>
            </a:r>
            <a:r>
              <a:rPr u="none" spc="-105" dirty="0"/>
              <a:t> </a:t>
            </a:r>
            <a:r>
              <a:rPr u="none" dirty="0"/>
              <a:t>Variants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258445">
              <a:lnSpc>
                <a:spcPct val="101699"/>
              </a:lnSpc>
              <a:spcBef>
                <a:spcPts val="50"/>
              </a:spcBef>
            </a:pPr>
            <a:r>
              <a:rPr spc="-5" dirty="0">
                <a:solidFill>
                  <a:srgbClr val="000000"/>
                </a:solidFill>
              </a:rPr>
              <a:t>AL (Locally produced  monoclonal Ig)</a:t>
            </a:r>
            <a:r>
              <a:rPr spc="-5" dirty="0"/>
              <a:t>: urogenital;  skin, eyes, respiratory</a:t>
            </a:r>
          </a:p>
          <a:p>
            <a:pPr marL="12700" marR="690880">
              <a:lnSpc>
                <a:spcPct val="101699"/>
              </a:lnSpc>
              <a:spcBef>
                <a:spcPts val="600"/>
              </a:spcBef>
            </a:pPr>
            <a:r>
              <a:rPr spc="-5" dirty="0">
                <a:solidFill>
                  <a:srgbClr val="000000"/>
                </a:solidFill>
              </a:rPr>
              <a:t>AANF </a:t>
            </a:r>
            <a:r>
              <a:rPr spc="-5" dirty="0"/>
              <a:t>(abnormal atrial  </a:t>
            </a:r>
            <a:r>
              <a:rPr spc="-10" dirty="0"/>
              <a:t>natriuretic </a:t>
            </a:r>
            <a:r>
              <a:rPr spc="-5" dirty="0"/>
              <a:t>factor):</a:t>
            </a:r>
            <a:r>
              <a:rPr spc="-30" dirty="0"/>
              <a:t> </a:t>
            </a:r>
            <a:r>
              <a:rPr spc="-5" dirty="0"/>
              <a:t>atria</a:t>
            </a:r>
          </a:p>
          <a:p>
            <a:pPr marL="12700" marR="65405">
              <a:lnSpc>
                <a:spcPct val="101699"/>
              </a:lnSpc>
              <a:spcBef>
                <a:spcPts val="590"/>
              </a:spcBef>
            </a:pPr>
            <a:r>
              <a:rPr spc="-5" dirty="0">
                <a:solidFill>
                  <a:srgbClr val="000000"/>
                </a:solidFill>
              </a:rPr>
              <a:t>Medin </a:t>
            </a:r>
            <a:r>
              <a:rPr spc="-5" dirty="0"/>
              <a:t>:Aortic amyloidosis in  elderly</a:t>
            </a:r>
          </a:p>
          <a:p>
            <a:pPr marL="12700" marR="5080">
              <a:lnSpc>
                <a:spcPct val="101600"/>
              </a:lnSpc>
              <a:spcBef>
                <a:spcPts val="605"/>
              </a:spcBef>
            </a:pPr>
            <a:r>
              <a:rPr spc="-5" dirty="0">
                <a:solidFill>
                  <a:srgbClr val="000000"/>
                </a:solidFill>
              </a:rPr>
              <a:t>Insular amyloid polypeptide</a:t>
            </a:r>
            <a:r>
              <a:rPr spc="-5" dirty="0"/>
              <a:t>/  Amylin Insulinoma, type </a:t>
            </a:r>
            <a:r>
              <a:rPr dirty="0"/>
              <a:t>2  </a:t>
            </a:r>
            <a:r>
              <a:rPr spc="-5" dirty="0"/>
              <a:t>diabetes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774700"/>
            <a:ext cx="4038600" cy="5353050"/>
          </a:xfrm>
          <a:custGeom>
            <a:avLst/>
            <a:gdLst/>
            <a:ahLst/>
            <a:cxnLst/>
            <a:rect l="l" t="t" r="r" b="b"/>
            <a:pathLst>
              <a:path w="4038600" h="5353050">
                <a:moveTo>
                  <a:pt x="0" y="0"/>
                </a:moveTo>
                <a:lnTo>
                  <a:pt x="4038600" y="0"/>
                </a:lnTo>
                <a:lnTo>
                  <a:pt x="4038600" y="5353050"/>
                </a:lnTo>
                <a:lnTo>
                  <a:pt x="0" y="5353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95800" y="774700"/>
            <a:ext cx="4191000" cy="6083300"/>
          </a:xfrm>
          <a:custGeom>
            <a:avLst/>
            <a:gdLst/>
            <a:ahLst/>
            <a:cxnLst/>
            <a:rect l="l" t="t" r="r" b="b"/>
            <a:pathLst>
              <a:path w="4191000" h="6083300">
                <a:moveTo>
                  <a:pt x="0" y="0"/>
                </a:moveTo>
                <a:lnTo>
                  <a:pt x="4191000" y="0"/>
                </a:lnTo>
                <a:lnTo>
                  <a:pt x="4191000" y="6083300"/>
                </a:lnTo>
                <a:lnTo>
                  <a:pt x="0" y="6083300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95800" y="882650"/>
            <a:ext cx="3918585" cy="499213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118745">
              <a:lnSpc>
                <a:spcPct val="101699"/>
              </a:lnSpc>
              <a:spcBef>
                <a:spcPts val="50"/>
              </a:spcBef>
            </a:pPr>
            <a:r>
              <a:rPr sz="2400" b="1" spc="-5" dirty="0">
                <a:latin typeface="Calibri"/>
                <a:cs typeface="Calibri"/>
              </a:rPr>
              <a:t>Calcitonin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:Medullary thyroid  carcinoma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2400" b="1" spc="-5" dirty="0">
                <a:latin typeface="Calibri"/>
                <a:cs typeface="Calibri"/>
              </a:rPr>
              <a:t>Prolactin </a:t>
            </a:r>
            <a:r>
              <a:rPr sz="2400" b="1" dirty="0">
                <a:solidFill>
                  <a:srgbClr val="990000"/>
                </a:solidFill>
                <a:latin typeface="Calibri"/>
                <a:cs typeface="Calibri"/>
              </a:rPr>
              <a:t>: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Pituitary</a:t>
            </a:r>
            <a:r>
              <a:rPr sz="2400" b="1" spc="-45" dirty="0">
                <a:solidFill>
                  <a:srgbClr val="99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amyloid</a:t>
            </a:r>
            <a:endParaRPr sz="2400" dirty="0">
              <a:latin typeface="Calibri"/>
              <a:cs typeface="Calibri"/>
            </a:endParaRPr>
          </a:p>
          <a:p>
            <a:pPr marL="12700" marR="1330960">
              <a:lnSpc>
                <a:spcPct val="101699"/>
              </a:lnSpc>
              <a:spcBef>
                <a:spcPts val="590"/>
              </a:spcBef>
            </a:pPr>
            <a:r>
              <a:rPr sz="2400" b="1" spc="-5" dirty="0">
                <a:latin typeface="Calibri"/>
                <a:cs typeface="Calibri"/>
              </a:rPr>
              <a:t>Keratin </a:t>
            </a:r>
            <a:r>
              <a:rPr sz="2400" b="1" dirty="0">
                <a:solidFill>
                  <a:srgbClr val="990000"/>
                </a:solidFill>
                <a:latin typeface="Calibri"/>
                <a:cs typeface="Calibri"/>
              </a:rPr>
              <a:t>:</a:t>
            </a:r>
            <a:r>
              <a:rPr sz="2400" b="1" spc="-85" dirty="0">
                <a:solidFill>
                  <a:srgbClr val="99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Cutaneous  amyloidosis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Ocular</a:t>
            </a:r>
            <a:endParaRPr sz="2400" dirty="0">
              <a:latin typeface="Calibri"/>
              <a:cs typeface="Calibri"/>
            </a:endParaRPr>
          </a:p>
          <a:p>
            <a:pPr marL="12700" marR="5080">
              <a:lnSpc>
                <a:spcPct val="101400"/>
              </a:lnSpc>
              <a:spcBef>
                <a:spcPts val="610"/>
              </a:spcBef>
            </a:pPr>
            <a:r>
              <a:rPr sz="2400" b="1" spc="-5" dirty="0">
                <a:latin typeface="Calibri"/>
                <a:cs typeface="Calibri"/>
              </a:rPr>
              <a:t>Gelsolin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:Familial amyloidosis;  Finnish</a:t>
            </a:r>
            <a:r>
              <a:rPr sz="2400" b="1" spc="-20" dirty="0">
                <a:solidFill>
                  <a:srgbClr val="99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type</a:t>
            </a:r>
            <a:endParaRPr sz="2400" dirty="0">
              <a:latin typeface="Calibri"/>
              <a:cs typeface="Calibri"/>
            </a:endParaRPr>
          </a:p>
          <a:p>
            <a:pPr marL="12700" marR="287020">
              <a:lnSpc>
                <a:spcPct val="101699"/>
              </a:lnSpc>
              <a:spcBef>
                <a:spcPts val="600"/>
              </a:spcBef>
            </a:pPr>
            <a:r>
              <a:rPr sz="2400" b="1" spc="-5" dirty="0">
                <a:latin typeface="Calibri"/>
                <a:cs typeface="Calibri"/>
              </a:rPr>
              <a:t>Lactoferrin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:Familial corneal  amyloidosis</a:t>
            </a:r>
            <a:endParaRPr sz="2400" dirty="0">
              <a:latin typeface="Calibri"/>
              <a:cs typeface="Calibri"/>
            </a:endParaRPr>
          </a:p>
          <a:p>
            <a:pPr marL="12700" marR="704850">
              <a:lnSpc>
                <a:spcPct val="101699"/>
              </a:lnSpc>
              <a:spcBef>
                <a:spcPts val="590"/>
              </a:spcBef>
            </a:pPr>
            <a:r>
              <a:rPr sz="2400" b="1" spc="-5" dirty="0">
                <a:latin typeface="Calibri"/>
                <a:cs typeface="Calibri"/>
              </a:rPr>
              <a:t>Keratoepithelin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: Familial  corneal</a:t>
            </a:r>
            <a:r>
              <a:rPr sz="2400" b="1" spc="-15" dirty="0">
                <a:solidFill>
                  <a:srgbClr val="99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dystrophies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773430"/>
            <a:ext cx="4038600" cy="5354320"/>
          </a:xfrm>
          <a:prstGeom prst="rect">
            <a:avLst/>
          </a:prstGeom>
          <a:solidFill>
            <a:srgbClr val="FFCC99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 marL="90170" marR="1322705">
              <a:lnSpc>
                <a:spcPct val="122600"/>
              </a:lnSpc>
              <a:spcBef>
                <a:spcPts val="2370"/>
              </a:spcBef>
            </a:pPr>
            <a:r>
              <a:rPr sz="2800" b="1" spc="-5" dirty="0">
                <a:solidFill>
                  <a:srgbClr val="0066FF"/>
                </a:solidFill>
                <a:latin typeface="Calibri"/>
                <a:cs typeface="Calibri"/>
              </a:rPr>
              <a:t>Hereditary  (Familial</a:t>
            </a:r>
            <a:r>
              <a:rPr sz="2800" b="1" spc="-100" dirty="0">
                <a:solidFill>
                  <a:srgbClr val="0066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66FF"/>
                </a:solidFill>
                <a:latin typeface="Calibri"/>
                <a:cs typeface="Calibri"/>
              </a:rPr>
              <a:t>systemic</a:t>
            </a:r>
            <a:endParaRPr sz="2800">
              <a:latin typeface="Calibri"/>
              <a:cs typeface="Calibri"/>
            </a:endParaRPr>
          </a:p>
          <a:p>
            <a:pPr marL="90170" marR="812165">
              <a:lnSpc>
                <a:spcPct val="101800"/>
              </a:lnSpc>
              <a:spcBef>
                <a:spcPts val="700"/>
              </a:spcBef>
            </a:pPr>
            <a:r>
              <a:rPr sz="2800" b="1" spc="-10" dirty="0">
                <a:solidFill>
                  <a:srgbClr val="0066FF"/>
                </a:solidFill>
                <a:latin typeface="Calibri"/>
                <a:cs typeface="Calibri"/>
              </a:rPr>
              <a:t>amyloidosis/ Familial  Renal)</a:t>
            </a:r>
            <a:endParaRPr sz="2800">
              <a:latin typeface="Calibri"/>
              <a:cs typeface="Calibri"/>
            </a:endParaRPr>
          </a:p>
          <a:p>
            <a:pPr marL="90170" marR="1074420">
              <a:lnSpc>
                <a:spcPct val="122500"/>
              </a:lnSpc>
              <a:spcBef>
                <a:spcPts val="20"/>
              </a:spcBef>
            </a:pP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Fibrinogen alpha</a:t>
            </a:r>
            <a:r>
              <a:rPr sz="2400" b="1" spc="-85" dirty="0">
                <a:solidFill>
                  <a:srgbClr val="99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chain  Apolipoprotein AI  Apolipoprotein AII  Lysozyme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4669" y="224790"/>
            <a:ext cx="25787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u="none" dirty="0">
                <a:latin typeface="Arial"/>
                <a:cs typeface="Arial"/>
              </a:rPr>
              <a:t>Other</a:t>
            </a:r>
            <a:r>
              <a:rPr b="0" u="none" spc="-95" dirty="0">
                <a:latin typeface="Arial"/>
                <a:cs typeface="Arial"/>
              </a:rPr>
              <a:t> </a:t>
            </a:r>
            <a:r>
              <a:rPr b="0" u="none" dirty="0">
                <a:latin typeface="Arial"/>
                <a:cs typeface="Arial"/>
              </a:rPr>
              <a:t>variants</a:t>
            </a:r>
          </a:p>
        </p:txBody>
      </p:sp>
      <p:sp>
        <p:nvSpPr>
          <p:cNvPr id="4" name="object 4"/>
          <p:cNvSpPr/>
          <p:nvPr/>
        </p:nvSpPr>
        <p:spPr>
          <a:xfrm>
            <a:off x="4648200" y="52069"/>
            <a:ext cx="4265930" cy="6805930"/>
          </a:xfrm>
          <a:custGeom>
            <a:avLst/>
            <a:gdLst/>
            <a:ahLst/>
            <a:cxnLst/>
            <a:rect l="l" t="t" r="r" b="b"/>
            <a:pathLst>
              <a:path w="4265930" h="6805930">
                <a:moveTo>
                  <a:pt x="0" y="0"/>
                </a:moveTo>
                <a:lnTo>
                  <a:pt x="4265930" y="0"/>
                </a:lnTo>
                <a:lnTo>
                  <a:pt x="4265930" y="6805930"/>
                </a:lnTo>
                <a:lnTo>
                  <a:pt x="0" y="6805930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25670" y="804756"/>
            <a:ext cx="4061460" cy="592391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2800" b="1" spc="-10" dirty="0">
                <a:solidFill>
                  <a:srgbClr val="0066FF"/>
                </a:solidFill>
                <a:latin typeface="Calibri"/>
                <a:cs typeface="Calibri"/>
              </a:rPr>
              <a:t>CNS</a:t>
            </a:r>
            <a:r>
              <a:rPr sz="2800" b="1" spc="-5" dirty="0">
                <a:solidFill>
                  <a:srgbClr val="0066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66FF"/>
                </a:solidFill>
                <a:latin typeface="Calibri"/>
                <a:cs typeface="Calibri"/>
              </a:rPr>
              <a:t>amyloidosis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2400" b="1" spc="-5" dirty="0">
                <a:latin typeface="Calibri"/>
                <a:cs typeface="Calibri"/>
              </a:rPr>
              <a:t>Beta protein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precursor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:Alzheimer’s</a:t>
            </a:r>
            <a:r>
              <a:rPr sz="2400" b="1" spc="-10" dirty="0">
                <a:solidFill>
                  <a:srgbClr val="99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disease,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Down</a:t>
            </a:r>
            <a:r>
              <a:rPr sz="2400" b="1" spc="-10" dirty="0">
                <a:solidFill>
                  <a:srgbClr val="99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syndrome</a:t>
            </a:r>
            <a:endParaRPr sz="2400">
              <a:latin typeface="Calibri"/>
              <a:cs typeface="Calibri"/>
            </a:endParaRPr>
          </a:p>
          <a:p>
            <a:pPr marL="12700" marR="648335">
              <a:lnSpc>
                <a:spcPct val="101699"/>
              </a:lnSpc>
              <a:spcBef>
                <a:spcPts val="605"/>
              </a:spcBef>
            </a:pPr>
            <a:r>
              <a:rPr sz="2400" b="1" spc="-5" dirty="0">
                <a:latin typeface="Calibri"/>
                <a:cs typeface="Calibri"/>
              </a:rPr>
              <a:t>Prion protein </a:t>
            </a:r>
            <a:r>
              <a:rPr sz="2400" b="1" dirty="0">
                <a:solidFill>
                  <a:srgbClr val="990000"/>
                </a:solidFill>
                <a:latin typeface="Calibri"/>
                <a:cs typeface="Calibri"/>
              </a:rPr>
              <a:t>: </a:t>
            </a:r>
            <a:r>
              <a:rPr sz="2400" b="1" spc="-10" dirty="0">
                <a:solidFill>
                  <a:srgbClr val="990000"/>
                </a:solidFill>
                <a:latin typeface="Calibri"/>
                <a:cs typeface="Calibri"/>
              </a:rPr>
              <a:t>Creutzfeldt- 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Jakob</a:t>
            </a:r>
            <a:r>
              <a:rPr sz="2400" b="1" spc="-20" dirty="0">
                <a:solidFill>
                  <a:srgbClr val="99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disease,</a:t>
            </a:r>
            <a:endParaRPr sz="2400">
              <a:latin typeface="Calibri"/>
              <a:cs typeface="Calibri"/>
            </a:endParaRPr>
          </a:p>
          <a:p>
            <a:pPr marL="80645">
              <a:lnSpc>
                <a:spcPct val="100000"/>
              </a:lnSpc>
              <a:spcBef>
                <a:spcPts val="640"/>
              </a:spcBef>
            </a:pP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fatal familial</a:t>
            </a:r>
            <a:r>
              <a:rPr sz="2400" b="1" spc="-25" dirty="0">
                <a:solidFill>
                  <a:srgbClr val="99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insomnia</a:t>
            </a:r>
            <a:endParaRPr sz="2400">
              <a:latin typeface="Calibri"/>
              <a:cs typeface="Calibri"/>
            </a:endParaRPr>
          </a:p>
          <a:p>
            <a:pPr marL="12700" marR="111760" algn="just">
              <a:lnSpc>
                <a:spcPct val="101699"/>
              </a:lnSpc>
              <a:spcBef>
                <a:spcPts val="600"/>
              </a:spcBef>
            </a:pPr>
            <a:r>
              <a:rPr sz="2400" b="1" spc="-5" dirty="0">
                <a:latin typeface="Calibri"/>
                <a:cs typeface="Calibri"/>
              </a:rPr>
              <a:t>Cystatin </a:t>
            </a:r>
            <a:r>
              <a:rPr sz="2400" b="1" dirty="0">
                <a:latin typeface="Calibri"/>
                <a:cs typeface="Calibri"/>
              </a:rPr>
              <a:t>C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:hereditary cerebral  hemorrhage with amyloidosis </a:t>
            </a:r>
            <a:r>
              <a:rPr sz="2400" b="1" dirty="0">
                <a:solidFill>
                  <a:srgbClr val="990000"/>
                </a:solidFill>
                <a:latin typeface="Calibri"/>
                <a:cs typeface="Calibri"/>
              </a:rPr>
              <a:t>- 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Icelandic type</a:t>
            </a:r>
            <a:endParaRPr sz="2400">
              <a:latin typeface="Calibri"/>
              <a:cs typeface="Calibri"/>
            </a:endParaRPr>
          </a:p>
          <a:p>
            <a:pPr marL="12700" marR="5080" algn="just">
              <a:lnSpc>
                <a:spcPct val="101699"/>
              </a:lnSpc>
              <a:spcBef>
                <a:spcPts val="590"/>
              </a:spcBef>
            </a:pPr>
            <a:r>
              <a:rPr sz="2400" b="1" spc="-5" dirty="0">
                <a:latin typeface="Calibri"/>
                <a:cs typeface="Calibri"/>
              </a:rPr>
              <a:t>ABri precursor protein </a:t>
            </a:r>
            <a:r>
              <a:rPr sz="2400" b="1" dirty="0">
                <a:solidFill>
                  <a:srgbClr val="990000"/>
                </a:solidFill>
                <a:latin typeface="Calibri"/>
                <a:cs typeface="Calibri"/>
              </a:rPr>
              <a:t>: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Familial  dementia British</a:t>
            </a:r>
            <a:r>
              <a:rPr sz="2400" b="1" spc="-10" dirty="0">
                <a:solidFill>
                  <a:srgbClr val="99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type</a:t>
            </a:r>
            <a:endParaRPr sz="24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650"/>
              </a:spcBef>
            </a:pPr>
            <a:r>
              <a:rPr sz="2400" b="1" spc="-5" dirty="0">
                <a:latin typeface="Calibri"/>
                <a:cs typeface="Calibri"/>
              </a:rPr>
              <a:t>ADan precursor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protein</a:t>
            </a:r>
            <a:endParaRPr sz="24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0"/>
              </a:spcBef>
            </a:pP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:Familial dementia Danish</a:t>
            </a:r>
            <a:r>
              <a:rPr sz="2400" b="1" spc="-45" dirty="0">
                <a:solidFill>
                  <a:srgbClr val="99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990000"/>
                </a:solidFill>
                <a:latin typeface="Calibri"/>
                <a:cs typeface="Calibri"/>
              </a:rPr>
              <a:t>type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23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224790"/>
            <a:ext cx="8036559" cy="5787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Rockwell Extra Bold"/>
                <a:cs typeface="Rockwell Extra Bold"/>
              </a:rPr>
              <a:t>PATHOGENESIS</a:t>
            </a:r>
            <a:endParaRPr sz="3200">
              <a:latin typeface="Rockwell Extra Bold"/>
              <a:cs typeface="Rockwell Extra Bol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650">
              <a:latin typeface="Times New Roman"/>
              <a:cs typeface="Times New Roman"/>
            </a:endParaRPr>
          </a:p>
          <a:p>
            <a:pPr marL="354965" marR="140335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Amyloidosis results </a:t>
            </a:r>
            <a:r>
              <a:rPr sz="3200" spc="-5" dirty="0">
                <a:latin typeface="Arial"/>
                <a:cs typeface="Arial"/>
              </a:rPr>
              <a:t>from </a:t>
            </a:r>
            <a:r>
              <a:rPr sz="3200" dirty="0">
                <a:latin typeface="Arial"/>
                <a:cs typeface="Arial"/>
              </a:rPr>
              <a:t>abnormal </a:t>
            </a:r>
            <a:r>
              <a:rPr sz="3200" spc="-5" dirty="0">
                <a:latin typeface="Arial"/>
                <a:cs typeface="Arial"/>
              </a:rPr>
              <a:t>folding  </a:t>
            </a:r>
            <a:r>
              <a:rPr sz="3200" dirty="0">
                <a:latin typeface="Arial"/>
                <a:cs typeface="Arial"/>
              </a:rPr>
              <a:t>of proteins, </a:t>
            </a:r>
            <a:r>
              <a:rPr sz="3200" spc="-5" dirty="0">
                <a:latin typeface="Arial"/>
                <a:cs typeface="Arial"/>
              </a:rPr>
              <a:t>which </a:t>
            </a:r>
            <a:r>
              <a:rPr sz="3200" spc="5" dirty="0">
                <a:latin typeface="Arial"/>
                <a:cs typeface="Arial"/>
              </a:rPr>
              <a:t>become </a:t>
            </a:r>
            <a:r>
              <a:rPr sz="3200" dirty="0">
                <a:latin typeface="Arial"/>
                <a:cs typeface="Arial"/>
              </a:rPr>
              <a:t>insoluble,  aggregate, and deposit as </a:t>
            </a:r>
            <a:r>
              <a:rPr sz="3200" spc="-5" dirty="0">
                <a:latin typeface="Arial"/>
                <a:cs typeface="Arial"/>
              </a:rPr>
              <a:t>fibrils in  extracellular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tissue.</a:t>
            </a:r>
            <a:endParaRPr sz="320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spcBef>
                <a:spcPts val="79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Normally, misfolded </a:t>
            </a:r>
            <a:r>
              <a:rPr sz="3200" spc="-5" dirty="0">
                <a:latin typeface="Arial"/>
                <a:cs typeface="Arial"/>
              </a:rPr>
              <a:t>proteins are </a:t>
            </a:r>
            <a:r>
              <a:rPr sz="3200" dirty="0">
                <a:latin typeface="Arial"/>
                <a:cs typeface="Arial"/>
              </a:rPr>
              <a:t>degraded  </a:t>
            </a:r>
            <a:r>
              <a:rPr sz="3200" spc="-5" dirty="0">
                <a:latin typeface="Arial"/>
                <a:cs typeface="Arial"/>
              </a:rPr>
              <a:t>intracellularly </a:t>
            </a:r>
            <a:r>
              <a:rPr sz="3200" dirty="0">
                <a:latin typeface="Arial"/>
                <a:cs typeface="Arial"/>
              </a:rPr>
              <a:t>by proteasomes or  </a:t>
            </a:r>
            <a:r>
              <a:rPr sz="3200" spc="-5" dirty="0">
                <a:latin typeface="Arial"/>
                <a:cs typeface="Arial"/>
              </a:rPr>
              <a:t>extracellularly </a:t>
            </a:r>
            <a:r>
              <a:rPr sz="3200" dirty="0">
                <a:latin typeface="Arial"/>
                <a:cs typeface="Arial"/>
              </a:rPr>
              <a:t>by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macrophages.</a:t>
            </a:r>
            <a:endParaRPr sz="3200">
              <a:latin typeface="Arial"/>
              <a:cs typeface="Arial"/>
            </a:endParaRPr>
          </a:p>
          <a:p>
            <a:pPr marL="354965" marR="1794510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amyloidosis </a:t>
            </a:r>
            <a:r>
              <a:rPr sz="3200" spc="-5" dirty="0">
                <a:latin typeface="Arial"/>
                <a:cs typeface="Arial"/>
              </a:rPr>
              <a:t>the quality control  </a:t>
            </a:r>
            <a:r>
              <a:rPr sz="3200" dirty="0">
                <a:latin typeface="Arial"/>
                <a:cs typeface="Arial"/>
              </a:rPr>
              <a:t>mechanism </a:t>
            </a:r>
            <a:r>
              <a:rPr sz="3200" spc="-5" dirty="0">
                <a:latin typeface="Arial"/>
                <a:cs typeface="Arial"/>
              </a:rPr>
              <a:t>fail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so,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347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2843529"/>
            <a:ext cx="1682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2489" y="812800"/>
            <a:ext cx="7153909" cy="3539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marR="5080" indent="-508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Arial"/>
                <a:cs typeface="Arial"/>
              </a:rPr>
              <a:t>there is rise </a:t>
            </a:r>
            <a:r>
              <a:rPr sz="3200" spc="-10" dirty="0">
                <a:latin typeface="Arial"/>
                <a:cs typeface="Arial"/>
              </a:rPr>
              <a:t>in </a:t>
            </a:r>
            <a:r>
              <a:rPr sz="3200" spc="-5" dirty="0">
                <a:latin typeface="Arial"/>
                <a:cs typeface="Arial"/>
              </a:rPr>
              <a:t>level of </a:t>
            </a:r>
            <a:r>
              <a:rPr sz="3200" dirty="0">
                <a:latin typeface="Arial"/>
                <a:cs typeface="Arial"/>
              </a:rPr>
              <a:t>precursor of  </a:t>
            </a:r>
            <a:r>
              <a:rPr sz="3200" spc="-5" dirty="0">
                <a:latin typeface="Arial"/>
                <a:cs typeface="Arial"/>
              </a:rPr>
              <a:t>fibrillary </a:t>
            </a:r>
            <a:r>
              <a:rPr sz="3200" dirty="0">
                <a:latin typeface="Arial"/>
                <a:cs typeface="Arial"/>
              </a:rPr>
              <a:t>protein(AL </a:t>
            </a:r>
            <a:r>
              <a:rPr sz="3200" spc="-5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primary and </a:t>
            </a:r>
            <a:r>
              <a:rPr sz="3200" spc="-5" dirty="0">
                <a:latin typeface="Arial"/>
                <a:cs typeface="Arial"/>
              </a:rPr>
              <a:t>SAA  in </a:t>
            </a:r>
            <a:r>
              <a:rPr sz="3200" dirty="0">
                <a:latin typeface="Arial"/>
                <a:cs typeface="Arial"/>
              </a:rPr>
              <a:t>secondary form) </a:t>
            </a:r>
            <a:r>
              <a:rPr sz="3200" spc="-5" dirty="0">
                <a:latin typeface="Arial"/>
                <a:cs typeface="Arial"/>
              </a:rPr>
              <a:t>followed </a:t>
            </a:r>
            <a:r>
              <a:rPr sz="3200" dirty="0">
                <a:latin typeface="Arial"/>
                <a:cs typeface="Arial"/>
              </a:rPr>
              <a:t>by partial  degradation by </a:t>
            </a:r>
            <a:r>
              <a:rPr sz="3200" spc="-5" dirty="0">
                <a:latin typeface="Arial"/>
                <a:cs typeface="Arial"/>
              </a:rPr>
              <a:t>reticuloendothelial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cells.</a:t>
            </a:r>
            <a:endParaRPr sz="3200">
              <a:latin typeface="Arial"/>
              <a:cs typeface="Arial"/>
            </a:endParaRPr>
          </a:p>
          <a:p>
            <a:pPr marL="17145" marR="861694" indent="111760">
              <a:lnSpc>
                <a:spcPct val="100000"/>
              </a:lnSpc>
              <a:spcBef>
                <a:spcPts val="790"/>
              </a:spcBef>
            </a:pPr>
            <a:r>
              <a:rPr sz="3200" spc="-5" dirty="0">
                <a:latin typeface="Arial"/>
                <a:cs typeface="Arial"/>
              </a:rPr>
              <a:t>Non-fibrillary </a:t>
            </a:r>
            <a:r>
              <a:rPr sz="3200" dirty="0">
                <a:latin typeface="Arial"/>
                <a:cs typeface="Arial"/>
              </a:rPr>
              <a:t>proteins </a:t>
            </a:r>
            <a:r>
              <a:rPr sz="3200" spc="-5" dirty="0">
                <a:latin typeface="Arial"/>
                <a:cs typeface="Arial"/>
              </a:rPr>
              <a:t>facilitate  </a:t>
            </a:r>
            <a:r>
              <a:rPr sz="3200" dirty="0">
                <a:latin typeface="Arial"/>
                <a:cs typeface="Arial"/>
              </a:rPr>
              <a:t>aggregation and </a:t>
            </a:r>
            <a:r>
              <a:rPr sz="3200" spc="-5" dirty="0">
                <a:latin typeface="Arial"/>
                <a:cs typeface="Arial"/>
              </a:rPr>
              <a:t>protection </a:t>
            </a:r>
            <a:r>
              <a:rPr sz="3200" dirty="0">
                <a:latin typeface="Arial"/>
                <a:cs typeface="Arial"/>
              </a:rPr>
              <a:t>against  </a:t>
            </a:r>
            <a:r>
              <a:rPr sz="3200" spc="-5" dirty="0">
                <a:latin typeface="Arial"/>
                <a:cs typeface="Arial"/>
              </a:rPr>
              <a:t>solubilisation.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669" y="4428490"/>
            <a:ext cx="7782559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So all </a:t>
            </a:r>
            <a:r>
              <a:rPr sz="3200" dirty="0">
                <a:latin typeface="Arial"/>
                <a:cs typeface="Arial"/>
              </a:rPr>
              <a:t>these </a:t>
            </a:r>
            <a:r>
              <a:rPr sz="3200" spc="-5" dirty="0">
                <a:latin typeface="Arial"/>
                <a:cs typeface="Arial"/>
              </a:rPr>
              <a:t>factors </a:t>
            </a:r>
            <a:r>
              <a:rPr sz="3200" dirty="0">
                <a:latin typeface="Arial"/>
                <a:cs typeface="Arial"/>
              </a:rPr>
              <a:t>result </a:t>
            </a:r>
            <a:r>
              <a:rPr sz="3200" spc="-5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deposition of  misfolded </a:t>
            </a:r>
            <a:r>
              <a:rPr sz="3200" spc="-5" dirty="0">
                <a:latin typeface="Arial"/>
                <a:cs typeface="Arial"/>
              </a:rPr>
              <a:t>protein outside the cells.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3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81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195579"/>
            <a:ext cx="38830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u="none" spc="-5" dirty="0">
                <a:solidFill>
                  <a:srgbClr val="FF0000"/>
                </a:solidFill>
                <a:latin typeface="Elephant"/>
                <a:cs typeface="Elephant"/>
              </a:rPr>
              <a:t>LESSON</a:t>
            </a:r>
            <a:r>
              <a:rPr sz="3600" b="0" u="none" spc="-80" dirty="0">
                <a:solidFill>
                  <a:srgbClr val="FF0000"/>
                </a:solidFill>
                <a:latin typeface="Elephant"/>
                <a:cs typeface="Elephant"/>
              </a:rPr>
              <a:t> </a:t>
            </a:r>
            <a:r>
              <a:rPr sz="3600" b="0" u="none" spc="-5" dirty="0">
                <a:solidFill>
                  <a:srgbClr val="FF0000"/>
                </a:solidFill>
                <a:latin typeface="Elephant"/>
                <a:cs typeface="Elephant"/>
              </a:rPr>
              <a:t>PLAN</a:t>
            </a:r>
            <a:endParaRPr sz="3600" dirty="0">
              <a:solidFill>
                <a:srgbClr val="FF0000"/>
              </a:solidFill>
              <a:latin typeface="Elephant"/>
              <a:cs typeface="Elephan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4189" y="1066800"/>
            <a:ext cx="7827009" cy="5325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4659" indent="-441959">
              <a:lnSpc>
                <a:spcPct val="100000"/>
              </a:lnSpc>
              <a:spcBef>
                <a:spcPts val="100"/>
              </a:spcBef>
              <a:buSzPct val="87500"/>
              <a:buFont typeface="Arial"/>
              <a:buChar char="•"/>
              <a:tabLst>
                <a:tab pos="454025" algn="l"/>
                <a:tab pos="454659" algn="l"/>
              </a:tabLst>
            </a:pPr>
            <a:r>
              <a:rPr sz="3200" b="1" spc="-5" dirty="0">
                <a:latin typeface="Rockwell Extra Bold"/>
                <a:cs typeface="Rockwell Extra Bold"/>
              </a:rPr>
              <a:t>HISTORY</a:t>
            </a:r>
            <a:endParaRPr sz="3200" dirty="0">
              <a:latin typeface="Rockwell Extra Bold"/>
              <a:cs typeface="Rockwell Extra Bold"/>
            </a:endParaRPr>
          </a:p>
          <a:p>
            <a:pPr marL="355600" indent="-342900">
              <a:lnSpc>
                <a:spcPct val="100000"/>
              </a:lnSpc>
              <a:spcBef>
                <a:spcPts val="30"/>
              </a:spcBef>
              <a:buChar char="•"/>
              <a:tabLst>
                <a:tab pos="355600" algn="l"/>
              </a:tabLst>
            </a:pPr>
            <a:r>
              <a:rPr sz="3200" b="1" spc="-5" dirty="0">
                <a:latin typeface="Rockwell Extra Bold"/>
                <a:cs typeface="Rockwell Extra Bold"/>
              </a:rPr>
              <a:t>INTRODUCTION</a:t>
            </a:r>
            <a:endParaRPr sz="3200" dirty="0">
              <a:latin typeface="Rockwell Extra Bold"/>
              <a:cs typeface="Rockwell Extra Bold"/>
            </a:endParaRPr>
          </a:p>
          <a:p>
            <a:pPr marL="354965" marR="5080" indent="-342900">
              <a:lnSpc>
                <a:spcPct val="79900"/>
              </a:lnSpc>
              <a:spcBef>
                <a:spcPts val="800"/>
              </a:spcBef>
              <a:buChar char="•"/>
              <a:tabLst>
                <a:tab pos="355600" algn="l"/>
              </a:tabLst>
            </a:pPr>
            <a:r>
              <a:rPr sz="3200" b="1" dirty="0">
                <a:latin typeface="Rockwell Extra Bold"/>
                <a:cs typeface="Rockwell Extra Bold"/>
              </a:rPr>
              <a:t>PHYSICAL &amp; CHEMICAL</a:t>
            </a:r>
            <a:r>
              <a:rPr sz="3200" b="1" spc="-100" dirty="0">
                <a:latin typeface="Rockwell Extra Bold"/>
                <a:cs typeface="Rockwell Extra Bold"/>
              </a:rPr>
              <a:t> </a:t>
            </a:r>
            <a:r>
              <a:rPr sz="3200" b="1" dirty="0">
                <a:latin typeface="Rockwell Extra Bold"/>
                <a:cs typeface="Rockwell Extra Bold"/>
              </a:rPr>
              <a:t>NATURE  </a:t>
            </a:r>
            <a:r>
              <a:rPr sz="3200" b="1" spc="-5" dirty="0">
                <a:latin typeface="Rockwell Extra Bold"/>
                <a:cs typeface="Rockwell Extra Bold"/>
              </a:rPr>
              <a:t>OF</a:t>
            </a:r>
            <a:r>
              <a:rPr sz="3200" b="1" spc="-10" dirty="0">
                <a:latin typeface="Rockwell Extra Bold"/>
                <a:cs typeface="Rockwell Extra Bold"/>
              </a:rPr>
              <a:t> </a:t>
            </a:r>
            <a:r>
              <a:rPr sz="3200" b="1" spc="-5" dirty="0">
                <a:latin typeface="Rockwell Extra Bold"/>
                <a:cs typeface="Rockwell Extra Bold"/>
              </a:rPr>
              <a:t>AMYLOID</a:t>
            </a:r>
            <a:endParaRPr sz="3200" dirty="0">
              <a:latin typeface="Rockwell Extra Bold"/>
              <a:cs typeface="Rockwell Extra Bold"/>
            </a:endParaRPr>
          </a:p>
          <a:p>
            <a:pPr marL="355600" indent="-342900">
              <a:lnSpc>
                <a:spcPct val="100000"/>
              </a:lnSpc>
              <a:spcBef>
                <a:spcPts val="30"/>
              </a:spcBef>
              <a:buChar char="•"/>
              <a:tabLst>
                <a:tab pos="355600" algn="l"/>
              </a:tabLst>
            </a:pPr>
            <a:r>
              <a:rPr sz="3200" b="1" spc="-5" dirty="0">
                <a:latin typeface="Rockwell Extra Bold"/>
                <a:cs typeface="Rockwell Extra Bold"/>
              </a:rPr>
              <a:t>CLASSIFICATION</a:t>
            </a:r>
            <a:endParaRPr sz="3200" dirty="0">
              <a:latin typeface="Rockwell Extra Bold"/>
              <a:cs typeface="Rockwell Extra Bold"/>
            </a:endParaRPr>
          </a:p>
          <a:p>
            <a:pPr marL="355600" indent="-342900">
              <a:lnSpc>
                <a:spcPct val="100000"/>
              </a:lnSpc>
              <a:spcBef>
                <a:spcPts val="30"/>
              </a:spcBef>
              <a:buChar char="•"/>
              <a:tabLst>
                <a:tab pos="355600" algn="l"/>
              </a:tabLst>
            </a:pPr>
            <a:r>
              <a:rPr sz="3200" b="1" spc="-5" dirty="0">
                <a:latin typeface="Rockwell Extra Bold"/>
                <a:cs typeface="Rockwell Extra Bold"/>
              </a:rPr>
              <a:t>PATHOGENESIS</a:t>
            </a:r>
            <a:endParaRPr sz="3200" dirty="0">
              <a:latin typeface="Rockwell Extra Bold"/>
              <a:cs typeface="Rockwell Extra Bold"/>
            </a:endParaRPr>
          </a:p>
          <a:p>
            <a:pPr marL="355600" indent="-342900">
              <a:lnSpc>
                <a:spcPct val="100000"/>
              </a:lnSpc>
              <a:spcBef>
                <a:spcPts val="30"/>
              </a:spcBef>
              <a:buChar char="•"/>
              <a:tabLst>
                <a:tab pos="355600" algn="l"/>
              </a:tabLst>
            </a:pPr>
            <a:r>
              <a:rPr sz="3200" b="1" spc="-5" dirty="0">
                <a:latin typeface="Rockwell Extra Bold"/>
                <a:cs typeface="Rockwell Extra Bold"/>
              </a:rPr>
              <a:t>CLINICAL</a:t>
            </a:r>
            <a:r>
              <a:rPr sz="3200" b="1" spc="-10" dirty="0">
                <a:latin typeface="Rockwell Extra Bold"/>
                <a:cs typeface="Rockwell Extra Bold"/>
              </a:rPr>
              <a:t> </a:t>
            </a:r>
            <a:r>
              <a:rPr sz="3200" b="1" dirty="0">
                <a:latin typeface="Rockwell Extra Bold"/>
                <a:cs typeface="Rockwell Extra Bold"/>
              </a:rPr>
              <a:t>FEATURES</a:t>
            </a:r>
            <a:endParaRPr sz="3200" dirty="0">
              <a:latin typeface="Rockwell Extra Bold"/>
              <a:cs typeface="Rockwell Extra Bold"/>
            </a:endParaRPr>
          </a:p>
          <a:p>
            <a:pPr marL="355600" indent="-342900">
              <a:lnSpc>
                <a:spcPct val="100000"/>
              </a:lnSpc>
              <a:spcBef>
                <a:spcPts val="30"/>
              </a:spcBef>
              <a:buChar char="•"/>
              <a:tabLst>
                <a:tab pos="355600" algn="l"/>
              </a:tabLst>
            </a:pPr>
            <a:r>
              <a:rPr sz="3200" b="1" spc="-5" dirty="0">
                <a:latin typeface="Rockwell Extra Bold"/>
                <a:cs typeface="Rockwell Extra Bold"/>
              </a:rPr>
              <a:t>STAINING</a:t>
            </a:r>
            <a:r>
              <a:rPr sz="3200" b="1" spc="-10" dirty="0">
                <a:latin typeface="Rockwell Extra Bold"/>
                <a:cs typeface="Rockwell Extra Bold"/>
              </a:rPr>
              <a:t> </a:t>
            </a:r>
            <a:r>
              <a:rPr sz="3200" b="1" spc="-5" dirty="0">
                <a:latin typeface="Rockwell Extra Bold"/>
                <a:cs typeface="Rockwell Extra Bold"/>
              </a:rPr>
              <a:t>CHARACTERISTICS</a:t>
            </a:r>
            <a:endParaRPr sz="3200" dirty="0">
              <a:latin typeface="Rockwell Extra Bold"/>
              <a:cs typeface="Rockwell Extra Bold"/>
            </a:endParaRPr>
          </a:p>
          <a:p>
            <a:pPr marL="355600" indent="-342900">
              <a:lnSpc>
                <a:spcPct val="100000"/>
              </a:lnSpc>
              <a:spcBef>
                <a:spcPts val="20"/>
              </a:spcBef>
              <a:buChar char="•"/>
              <a:tabLst>
                <a:tab pos="355600" algn="l"/>
              </a:tabLst>
            </a:pPr>
            <a:r>
              <a:rPr sz="3200" b="1" spc="-5" dirty="0">
                <a:latin typeface="Rockwell Extra Bold"/>
                <a:cs typeface="Rockwell Extra Bold"/>
              </a:rPr>
              <a:t>MORPHOLOGICAL</a:t>
            </a:r>
            <a:r>
              <a:rPr sz="3200" b="1" spc="-15" dirty="0">
                <a:latin typeface="Rockwell Extra Bold"/>
                <a:cs typeface="Rockwell Extra Bold"/>
              </a:rPr>
              <a:t> </a:t>
            </a:r>
            <a:r>
              <a:rPr sz="3200" b="1" dirty="0">
                <a:latin typeface="Rockwell Extra Bold"/>
                <a:cs typeface="Rockwell Extra Bold"/>
              </a:rPr>
              <a:t>FEATURES</a:t>
            </a:r>
            <a:endParaRPr sz="3200" dirty="0">
              <a:latin typeface="Rockwell Extra Bold"/>
              <a:cs typeface="Rockwell Extra Bold"/>
            </a:endParaRPr>
          </a:p>
          <a:p>
            <a:pPr marL="355600" indent="-342900">
              <a:lnSpc>
                <a:spcPct val="100000"/>
              </a:lnSpc>
              <a:spcBef>
                <a:spcPts val="30"/>
              </a:spcBef>
              <a:buChar char="•"/>
              <a:tabLst>
                <a:tab pos="355600" algn="l"/>
              </a:tabLst>
            </a:pPr>
            <a:r>
              <a:rPr sz="3200" b="1" spc="-5" dirty="0">
                <a:latin typeface="Rockwell Extra Bold"/>
                <a:cs typeface="Rockwell Extra Bold"/>
              </a:rPr>
              <a:t>DIAGNOSIS</a:t>
            </a:r>
            <a:endParaRPr sz="3200" dirty="0">
              <a:latin typeface="Rockwell Extra Bold"/>
              <a:cs typeface="Rockwell Extra Bold"/>
            </a:endParaRPr>
          </a:p>
          <a:p>
            <a:pPr marL="355600" indent="-342900">
              <a:lnSpc>
                <a:spcPct val="100000"/>
              </a:lnSpc>
              <a:spcBef>
                <a:spcPts val="30"/>
              </a:spcBef>
              <a:buChar char="•"/>
              <a:tabLst>
                <a:tab pos="355600" algn="l"/>
              </a:tabLst>
            </a:pPr>
            <a:r>
              <a:rPr sz="3200" b="1" spc="-5" dirty="0">
                <a:latin typeface="Rockwell Extra Bold"/>
                <a:cs typeface="Rockwell Extra Bold"/>
              </a:rPr>
              <a:t>PROGNOSIS</a:t>
            </a:r>
            <a:endParaRPr sz="3200" dirty="0">
              <a:latin typeface="Rockwell Extra Bold"/>
              <a:cs typeface="Rockwell Extra Bold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58618"/>
      </p:ext>
    </p:extLst>
  </p:cSld>
  <p:clrMapOvr>
    <a:masterClrMapping/>
  </p:clrMapOvr>
  <p:transition advTm="1227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224790"/>
            <a:ext cx="8030209" cy="422910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54965" marR="570865" indent="-342900">
              <a:lnSpc>
                <a:spcPts val="3829"/>
              </a:lnSpc>
              <a:spcBef>
                <a:spcPts val="23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The proteins that form </a:t>
            </a:r>
            <a:r>
              <a:rPr sz="3200" dirty="0">
                <a:latin typeface="Arial"/>
                <a:cs typeface="Arial"/>
              </a:rPr>
              <a:t>amyloid </a:t>
            </a:r>
            <a:r>
              <a:rPr sz="3200" spc="-5" dirty="0">
                <a:latin typeface="Arial"/>
                <a:cs typeface="Arial"/>
              </a:rPr>
              <a:t>falls in </a:t>
            </a:r>
            <a:r>
              <a:rPr sz="3200" dirty="0">
                <a:latin typeface="Arial"/>
                <a:cs typeface="Arial"/>
              </a:rPr>
              <a:t>2  categories: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60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99900"/>
              </a:lnSpc>
              <a:spcBef>
                <a:spcPts val="5"/>
              </a:spcBef>
              <a:buSzPct val="96875"/>
              <a:buFont typeface="Arial"/>
              <a:buAutoNum type="arabicPeriod"/>
              <a:tabLst>
                <a:tab pos="353060" algn="l"/>
              </a:tabLst>
            </a:pPr>
            <a:r>
              <a:rPr sz="3200" b="1" dirty="0">
                <a:latin typeface="Arial"/>
                <a:cs typeface="Arial"/>
              </a:rPr>
              <a:t>Normal proteins</a:t>
            </a:r>
            <a:r>
              <a:rPr sz="3200" dirty="0">
                <a:latin typeface="Arial"/>
                <a:cs typeface="Arial"/>
              </a:rPr>
              <a:t>- that have inherent  tendency </a:t>
            </a:r>
            <a:r>
              <a:rPr sz="3200" spc="-5" dirty="0">
                <a:latin typeface="Arial"/>
                <a:cs typeface="Arial"/>
              </a:rPr>
              <a:t>to fold </a:t>
            </a:r>
            <a:r>
              <a:rPr sz="3200" dirty="0">
                <a:latin typeface="Arial"/>
                <a:cs typeface="Arial"/>
              </a:rPr>
              <a:t>improperly and </a:t>
            </a:r>
            <a:r>
              <a:rPr sz="3200" spc="-5" dirty="0">
                <a:latin typeface="Arial"/>
                <a:cs typeface="Arial"/>
              </a:rPr>
              <a:t>form fibrils  when </a:t>
            </a:r>
            <a:r>
              <a:rPr sz="3200" dirty="0">
                <a:latin typeface="Arial"/>
                <a:cs typeface="Arial"/>
              </a:rPr>
              <a:t>increased </a:t>
            </a:r>
            <a:r>
              <a:rPr sz="3200" spc="-5" dirty="0">
                <a:latin typeface="Arial"/>
                <a:cs typeface="Arial"/>
              </a:rPr>
              <a:t>in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number.</a:t>
            </a:r>
            <a:endParaRPr sz="3200">
              <a:latin typeface="Arial"/>
              <a:cs typeface="Arial"/>
            </a:endParaRPr>
          </a:p>
          <a:p>
            <a:pPr marL="354965" marR="1386840" indent="-342900">
              <a:lnSpc>
                <a:spcPct val="100000"/>
              </a:lnSpc>
              <a:spcBef>
                <a:spcPts val="800"/>
              </a:spcBef>
              <a:buSzPct val="96875"/>
              <a:buFont typeface="Arial"/>
              <a:buAutoNum type="arabicPeriod"/>
              <a:tabLst>
                <a:tab pos="353060" algn="l"/>
              </a:tabLst>
            </a:pPr>
            <a:r>
              <a:rPr sz="3200" b="1" dirty="0">
                <a:latin typeface="Arial"/>
                <a:cs typeface="Arial"/>
              </a:rPr>
              <a:t>Mutant proteins</a:t>
            </a:r>
            <a:r>
              <a:rPr sz="3200" dirty="0">
                <a:latin typeface="Arial"/>
                <a:cs typeface="Arial"/>
              </a:rPr>
              <a:t>- that are prone</a:t>
            </a:r>
            <a:r>
              <a:rPr sz="3200" spc="-10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to  misfolding </a:t>
            </a:r>
            <a:r>
              <a:rPr sz="3200" dirty="0">
                <a:latin typeface="Arial"/>
                <a:cs typeface="Arial"/>
              </a:rPr>
              <a:t>and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aggregation.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4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" y="0"/>
            <a:ext cx="9136380" cy="6568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16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224790"/>
            <a:ext cx="7832090" cy="4036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Rockwell Extra Bold"/>
                <a:cs typeface="Rockwell Extra Bold"/>
              </a:rPr>
              <a:t>Clinical features</a:t>
            </a:r>
            <a:endParaRPr sz="3200">
              <a:latin typeface="Rockwell Extra Bold"/>
              <a:cs typeface="Rockwell Extra Bold"/>
            </a:endParaRPr>
          </a:p>
          <a:p>
            <a:pPr>
              <a:lnSpc>
                <a:spcPct val="100000"/>
              </a:lnSpc>
            </a:pPr>
            <a:endParaRPr sz="340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999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May produce no </a:t>
            </a:r>
            <a:r>
              <a:rPr sz="3200" spc="-5" dirty="0">
                <a:latin typeface="Arial"/>
                <a:cs typeface="Arial"/>
              </a:rPr>
              <a:t>clinical </a:t>
            </a:r>
            <a:r>
              <a:rPr sz="3200" dirty="0">
                <a:latin typeface="Arial"/>
                <a:cs typeface="Arial"/>
              </a:rPr>
              <a:t>manifestations or  </a:t>
            </a:r>
            <a:r>
              <a:rPr sz="3200" spc="5" dirty="0">
                <a:latin typeface="Arial"/>
                <a:cs typeface="Arial"/>
              </a:rPr>
              <a:t>may </a:t>
            </a:r>
            <a:r>
              <a:rPr sz="3200" dirty="0">
                <a:latin typeface="Arial"/>
                <a:cs typeface="Arial"/>
              </a:rPr>
              <a:t>cause serious problems &amp; even  death.</a:t>
            </a:r>
            <a:endParaRPr sz="3200">
              <a:latin typeface="Arial"/>
              <a:cs typeface="Arial"/>
            </a:endParaRPr>
          </a:p>
          <a:p>
            <a:pPr marL="354965" marR="121285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At first features are </a:t>
            </a:r>
            <a:r>
              <a:rPr sz="3200" dirty="0">
                <a:latin typeface="Arial"/>
                <a:cs typeface="Arial"/>
              </a:rPr>
              <a:t>non </a:t>
            </a:r>
            <a:r>
              <a:rPr sz="3200" spc="-5" dirty="0">
                <a:latin typeface="Arial"/>
                <a:cs typeface="Arial"/>
              </a:rPr>
              <a:t>specific like  </a:t>
            </a:r>
            <a:r>
              <a:rPr sz="3200" dirty="0">
                <a:latin typeface="Arial"/>
                <a:cs typeface="Arial"/>
              </a:rPr>
              <a:t>weakness, </a:t>
            </a:r>
            <a:r>
              <a:rPr sz="3200" spc="-5" dirty="0">
                <a:latin typeface="Arial"/>
                <a:cs typeface="Arial"/>
              </a:rPr>
              <a:t>weight </a:t>
            </a:r>
            <a:r>
              <a:rPr sz="3200" dirty="0">
                <a:latin typeface="Arial"/>
                <a:cs typeface="Arial"/>
              </a:rPr>
              <a:t>loss, </a:t>
            </a:r>
            <a:r>
              <a:rPr sz="3200" spc="-5" dirty="0">
                <a:latin typeface="Arial"/>
                <a:cs typeface="Arial"/>
              </a:rPr>
              <a:t>light </a:t>
            </a:r>
            <a:r>
              <a:rPr sz="3200" dirty="0">
                <a:latin typeface="Arial"/>
                <a:cs typeface="Arial"/>
              </a:rPr>
              <a:t>headedness  or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syncope.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04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2114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02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709929"/>
            <a:ext cx="7962265" cy="4818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2102485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Liver-hepatomegaly, ↑</a:t>
            </a:r>
            <a:r>
              <a:rPr sz="3200" spc="-7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alkaline  </a:t>
            </a:r>
            <a:r>
              <a:rPr sz="3200" dirty="0">
                <a:latin typeface="Arial"/>
                <a:cs typeface="Arial"/>
              </a:rPr>
              <a:t>phosphatase.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4800">
              <a:latin typeface="Times New Roman"/>
              <a:cs typeface="Times New Roman"/>
            </a:endParaRPr>
          </a:p>
          <a:p>
            <a:pPr marL="354965" marR="1918970" indent="-342900">
              <a:lnSpc>
                <a:spcPts val="3829"/>
              </a:lnSpc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Spleen-splenomegaly &amp; </a:t>
            </a:r>
            <a:r>
              <a:rPr sz="3200" spc="-5" dirty="0">
                <a:latin typeface="Arial"/>
                <a:cs typeface="Arial"/>
              </a:rPr>
              <a:t>splenic  dysfunction.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460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999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Heart-congestive </a:t>
            </a:r>
            <a:r>
              <a:rPr sz="3200" dirty="0">
                <a:latin typeface="Arial"/>
                <a:cs typeface="Arial"/>
              </a:rPr>
              <a:t>heart </a:t>
            </a:r>
            <a:r>
              <a:rPr sz="3200" spc="-5" dirty="0">
                <a:latin typeface="Arial"/>
                <a:cs typeface="Arial"/>
              </a:rPr>
              <a:t>failure, restrictive  </a:t>
            </a:r>
            <a:r>
              <a:rPr sz="3200" dirty="0">
                <a:latin typeface="Arial"/>
                <a:cs typeface="Arial"/>
              </a:rPr>
              <a:t>cardiomyopathy, </a:t>
            </a:r>
            <a:r>
              <a:rPr sz="3200" spc="-5" dirty="0">
                <a:latin typeface="Arial"/>
                <a:cs typeface="Arial"/>
              </a:rPr>
              <a:t>constrictive </a:t>
            </a:r>
            <a:r>
              <a:rPr sz="3200" dirty="0">
                <a:latin typeface="Arial"/>
                <a:cs typeface="Arial"/>
              </a:rPr>
              <a:t>pericarditis &amp;  amyloid deposits </a:t>
            </a:r>
            <a:r>
              <a:rPr sz="3200" spc="-5" dirty="0">
                <a:latin typeface="Arial"/>
                <a:cs typeface="Arial"/>
              </a:rPr>
              <a:t>in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valves.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0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79190" y="496570"/>
            <a:ext cx="18351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5" dirty="0"/>
              <a:t>K</a:t>
            </a:r>
            <a:r>
              <a:rPr u="none" spc="-5" dirty="0"/>
              <a:t>ID</a:t>
            </a:r>
            <a:r>
              <a:rPr u="none" dirty="0"/>
              <a:t>NE</a:t>
            </a:r>
            <a:r>
              <a:rPr u="none" spc="10" dirty="0"/>
              <a:t>Y</a:t>
            </a:r>
            <a:r>
              <a:rPr u="none" dirty="0"/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82550" y="1211580"/>
            <a:ext cx="2992120" cy="581660"/>
          </a:xfrm>
          <a:custGeom>
            <a:avLst/>
            <a:gdLst/>
            <a:ahLst/>
            <a:cxnLst/>
            <a:rect l="l" t="t" r="r" b="b"/>
            <a:pathLst>
              <a:path w="2992120" h="581660">
                <a:moveTo>
                  <a:pt x="0" y="0"/>
                </a:moveTo>
                <a:lnTo>
                  <a:pt x="2992120" y="0"/>
                </a:lnTo>
                <a:lnTo>
                  <a:pt x="2992120" y="581660"/>
                </a:lnTo>
                <a:lnTo>
                  <a:pt x="0" y="5816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7840" y="1224279"/>
            <a:ext cx="10883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b="1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74670" y="1211580"/>
            <a:ext cx="2993390" cy="581660"/>
          </a:xfrm>
          <a:custGeom>
            <a:avLst/>
            <a:gdLst/>
            <a:ahLst/>
            <a:cxnLst/>
            <a:rect l="l" t="t" r="r" b="b"/>
            <a:pathLst>
              <a:path w="2993390" h="581660">
                <a:moveTo>
                  <a:pt x="0" y="0"/>
                </a:moveTo>
                <a:lnTo>
                  <a:pt x="2993390" y="0"/>
                </a:lnTo>
                <a:lnTo>
                  <a:pt x="2993390" y="581660"/>
                </a:lnTo>
                <a:lnTo>
                  <a:pt x="0" y="5816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378200" y="1224279"/>
            <a:ext cx="12014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b="1" spc="5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68059" y="1211580"/>
            <a:ext cx="2993390" cy="581660"/>
          </a:xfrm>
          <a:custGeom>
            <a:avLst/>
            <a:gdLst/>
            <a:ahLst/>
            <a:cxnLst/>
            <a:rect l="l" t="t" r="r" b="b"/>
            <a:pathLst>
              <a:path w="2993390" h="581660">
                <a:moveTo>
                  <a:pt x="0" y="0"/>
                </a:moveTo>
                <a:lnTo>
                  <a:pt x="2993390" y="0"/>
                </a:lnTo>
                <a:lnTo>
                  <a:pt x="2993390" y="581660"/>
                </a:lnTo>
                <a:lnTo>
                  <a:pt x="0" y="5816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144259" y="1257300"/>
            <a:ext cx="11906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course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550" y="1793239"/>
            <a:ext cx="2992120" cy="1516380"/>
          </a:xfrm>
          <a:custGeom>
            <a:avLst/>
            <a:gdLst/>
            <a:ahLst/>
            <a:cxnLst/>
            <a:rect l="l" t="t" r="r" b="b"/>
            <a:pathLst>
              <a:path w="2992120" h="1516379">
                <a:moveTo>
                  <a:pt x="0" y="0"/>
                </a:moveTo>
                <a:lnTo>
                  <a:pt x="2992120" y="0"/>
                </a:lnTo>
                <a:lnTo>
                  <a:pt x="2992120" y="1516380"/>
                </a:lnTo>
                <a:lnTo>
                  <a:pt x="0" y="1516380"/>
                </a:lnTo>
                <a:lnTo>
                  <a:pt x="0" y="0"/>
                </a:lnTo>
                <a:close/>
              </a:path>
            </a:pathLst>
          </a:custGeom>
          <a:solidFill>
            <a:srgbClr val="FF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60020" y="2306320"/>
            <a:ext cx="8356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Arial"/>
                <a:cs typeface="Arial"/>
              </a:rPr>
              <a:t>in</a:t>
            </a:r>
            <a:r>
              <a:rPr sz="2800" spc="5" dirty="0">
                <a:latin typeface="Arial"/>
                <a:cs typeface="Arial"/>
              </a:rPr>
              <a:t>i</a:t>
            </a:r>
            <a:r>
              <a:rPr sz="2800" dirty="0">
                <a:latin typeface="Arial"/>
                <a:cs typeface="Arial"/>
              </a:rPr>
              <a:t>t</a:t>
            </a:r>
            <a:r>
              <a:rPr sz="2800" spc="-5" dirty="0">
                <a:latin typeface="Arial"/>
                <a:cs typeface="Arial"/>
              </a:rPr>
              <a:t>ial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74670" y="1793239"/>
            <a:ext cx="2993390" cy="1516380"/>
          </a:xfrm>
          <a:custGeom>
            <a:avLst/>
            <a:gdLst/>
            <a:ahLst/>
            <a:cxnLst/>
            <a:rect l="l" t="t" r="r" b="b"/>
            <a:pathLst>
              <a:path w="2993390" h="1516379">
                <a:moveTo>
                  <a:pt x="0" y="0"/>
                </a:moveTo>
                <a:lnTo>
                  <a:pt x="2993390" y="0"/>
                </a:lnTo>
                <a:lnTo>
                  <a:pt x="2993390" y="1516380"/>
                </a:lnTo>
                <a:lnTo>
                  <a:pt x="0" y="1516380"/>
                </a:lnTo>
                <a:lnTo>
                  <a:pt x="0" y="0"/>
                </a:lnTo>
                <a:close/>
              </a:path>
            </a:pathLst>
          </a:custGeom>
          <a:solidFill>
            <a:srgbClr val="FF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152139" y="2303779"/>
            <a:ext cx="16414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latin typeface="Calibri"/>
                <a:cs typeface="Calibri"/>
              </a:rPr>
              <a:t>Proteinuria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068059" y="1793239"/>
            <a:ext cx="2993390" cy="1516380"/>
          </a:xfrm>
          <a:custGeom>
            <a:avLst/>
            <a:gdLst/>
            <a:ahLst/>
            <a:cxnLst/>
            <a:rect l="l" t="t" r="r" b="b"/>
            <a:pathLst>
              <a:path w="2993390" h="1516379">
                <a:moveTo>
                  <a:pt x="0" y="0"/>
                </a:moveTo>
                <a:lnTo>
                  <a:pt x="2993390" y="0"/>
                </a:lnTo>
                <a:lnTo>
                  <a:pt x="2993390" y="1516380"/>
                </a:lnTo>
                <a:lnTo>
                  <a:pt x="0" y="1516380"/>
                </a:lnTo>
                <a:lnTo>
                  <a:pt x="0" y="0"/>
                </a:lnTo>
                <a:close/>
              </a:path>
            </a:pathLst>
          </a:custGeom>
          <a:solidFill>
            <a:srgbClr val="FF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44259" y="2339340"/>
            <a:ext cx="25800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Slowly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progressing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550" y="3309620"/>
            <a:ext cx="2992120" cy="2091689"/>
          </a:xfrm>
          <a:custGeom>
            <a:avLst/>
            <a:gdLst/>
            <a:ahLst/>
            <a:cxnLst/>
            <a:rect l="l" t="t" r="r" b="b"/>
            <a:pathLst>
              <a:path w="2992120" h="2091689">
                <a:moveTo>
                  <a:pt x="0" y="0"/>
                </a:moveTo>
                <a:lnTo>
                  <a:pt x="2992120" y="0"/>
                </a:lnTo>
                <a:lnTo>
                  <a:pt x="2992120" y="2091689"/>
                </a:lnTo>
                <a:lnTo>
                  <a:pt x="0" y="2091689"/>
                </a:lnTo>
                <a:lnTo>
                  <a:pt x="0" y="0"/>
                </a:lnTo>
                <a:close/>
              </a:path>
            </a:pathLst>
          </a:custGeom>
          <a:solidFill>
            <a:srgbClr val="FF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60020" y="3912870"/>
            <a:ext cx="2320290" cy="84836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3120"/>
              </a:lnSpc>
              <a:spcBef>
                <a:spcPts val="400"/>
              </a:spcBef>
            </a:pPr>
            <a:r>
              <a:rPr sz="2800" spc="-5" dirty="0">
                <a:latin typeface="Arial"/>
                <a:cs typeface="Arial"/>
              </a:rPr>
              <a:t>Clinical  </a:t>
            </a:r>
            <a:r>
              <a:rPr sz="2800" spc="10" dirty="0">
                <a:latin typeface="Arial"/>
                <a:cs typeface="Arial"/>
              </a:rPr>
              <a:t>m</a:t>
            </a:r>
            <a:r>
              <a:rPr sz="2800" spc="-5" dirty="0">
                <a:latin typeface="Arial"/>
                <a:cs typeface="Arial"/>
              </a:rPr>
              <a:t>an</a:t>
            </a:r>
            <a:r>
              <a:rPr sz="2800" spc="5" dirty="0">
                <a:latin typeface="Arial"/>
                <a:cs typeface="Arial"/>
              </a:rPr>
              <a:t>i</a:t>
            </a:r>
            <a:r>
              <a:rPr sz="2800" spc="-10" dirty="0">
                <a:latin typeface="Arial"/>
                <a:cs typeface="Arial"/>
              </a:rPr>
              <a:t>f</a:t>
            </a:r>
            <a:r>
              <a:rPr sz="2800" spc="-5" dirty="0">
                <a:latin typeface="Arial"/>
                <a:cs typeface="Arial"/>
              </a:rPr>
              <a:t>e</a:t>
            </a:r>
            <a:r>
              <a:rPr sz="2800" spc="5" dirty="0">
                <a:latin typeface="Arial"/>
                <a:cs typeface="Arial"/>
              </a:rPr>
              <a:t>s</a:t>
            </a:r>
            <a:r>
              <a:rPr sz="2800" dirty="0">
                <a:latin typeface="Arial"/>
                <a:cs typeface="Arial"/>
              </a:rPr>
              <a:t>t</a:t>
            </a:r>
            <a:r>
              <a:rPr sz="2800" spc="-5" dirty="0">
                <a:latin typeface="Arial"/>
                <a:cs typeface="Arial"/>
              </a:rPr>
              <a:t>a</a:t>
            </a:r>
            <a:r>
              <a:rPr sz="2800" dirty="0">
                <a:latin typeface="Arial"/>
                <a:cs typeface="Arial"/>
              </a:rPr>
              <a:t>t</a:t>
            </a:r>
            <a:r>
              <a:rPr sz="2800" spc="-5" dirty="0">
                <a:latin typeface="Arial"/>
                <a:cs typeface="Arial"/>
              </a:rPr>
              <a:t>ions</a:t>
            </a:r>
            <a:endParaRPr sz="2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74670" y="3309620"/>
            <a:ext cx="2993390" cy="2091689"/>
          </a:xfrm>
          <a:custGeom>
            <a:avLst/>
            <a:gdLst/>
            <a:ahLst/>
            <a:cxnLst/>
            <a:rect l="l" t="t" r="r" b="b"/>
            <a:pathLst>
              <a:path w="2993390" h="2091689">
                <a:moveTo>
                  <a:pt x="0" y="0"/>
                </a:moveTo>
                <a:lnTo>
                  <a:pt x="2993390" y="0"/>
                </a:lnTo>
                <a:lnTo>
                  <a:pt x="2993390" y="2091689"/>
                </a:lnTo>
                <a:lnTo>
                  <a:pt x="0" y="2091689"/>
                </a:lnTo>
                <a:lnTo>
                  <a:pt x="0" y="0"/>
                </a:lnTo>
                <a:close/>
              </a:path>
            </a:pathLst>
          </a:custGeom>
          <a:solidFill>
            <a:srgbClr val="FF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152139" y="3613149"/>
            <a:ext cx="2569210" cy="1367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2400"/>
              </a:lnSpc>
              <a:spcBef>
                <a:spcPts val="95"/>
              </a:spcBef>
            </a:pPr>
            <a:r>
              <a:rPr sz="2400" spc="-5" dirty="0">
                <a:latin typeface="Calibri"/>
                <a:cs typeface="Calibri"/>
              </a:rPr>
              <a:t>Nephrotic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syndrome  Oedema,proteinuria  Hypertensive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(rare)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068059" y="3309620"/>
            <a:ext cx="2993390" cy="2091689"/>
          </a:xfrm>
          <a:custGeom>
            <a:avLst/>
            <a:gdLst/>
            <a:ahLst/>
            <a:cxnLst/>
            <a:rect l="l" t="t" r="r" b="b"/>
            <a:pathLst>
              <a:path w="2993390" h="2091689">
                <a:moveTo>
                  <a:pt x="0" y="0"/>
                </a:moveTo>
                <a:lnTo>
                  <a:pt x="2993390" y="0"/>
                </a:lnTo>
                <a:lnTo>
                  <a:pt x="2993390" y="2091689"/>
                </a:lnTo>
                <a:lnTo>
                  <a:pt x="0" y="2091689"/>
                </a:lnTo>
                <a:lnTo>
                  <a:pt x="0" y="0"/>
                </a:lnTo>
                <a:close/>
              </a:path>
            </a:pathLst>
          </a:custGeom>
          <a:solidFill>
            <a:srgbClr val="FF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144259" y="3912870"/>
            <a:ext cx="1885950" cy="84836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3120"/>
              </a:lnSpc>
              <a:spcBef>
                <a:spcPts val="400"/>
              </a:spcBef>
            </a:pPr>
            <a:r>
              <a:rPr sz="2800" spc="-5" dirty="0">
                <a:latin typeface="Arial"/>
                <a:cs typeface="Arial"/>
              </a:rPr>
              <a:t>Rapidly  p</a:t>
            </a:r>
            <a:r>
              <a:rPr sz="2800" spc="5" dirty="0">
                <a:latin typeface="Arial"/>
                <a:cs typeface="Arial"/>
              </a:rPr>
              <a:t>r</a:t>
            </a:r>
            <a:r>
              <a:rPr sz="2800" spc="-5" dirty="0">
                <a:latin typeface="Arial"/>
                <a:cs typeface="Arial"/>
              </a:rPr>
              <a:t>ogr</a:t>
            </a:r>
            <a:r>
              <a:rPr sz="2800" spc="10" dirty="0">
                <a:latin typeface="Arial"/>
                <a:cs typeface="Arial"/>
              </a:rPr>
              <a:t>e</a:t>
            </a:r>
            <a:r>
              <a:rPr sz="2800" dirty="0">
                <a:latin typeface="Arial"/>
                <a:cs typeface="Arial"/>
              </a:rPr>
              <a:t>ss</a:t>
            </a:r>
            <a:r>
              <a:rPr sz="2800" spc="5" dirty="0">
                <a:latin typeface="Arial"/>
                <a:cs typeface="Arial"/>
              </a:rPr>
              <a:t>i</a:t>
            </a:r>
            <a:r>
              <a:rPr sz="2800" spc="-5" dirty="0">
                <a:latin typeface="Arial"/>
                <a:cs typeface="Arial"/>
              </a:rPr>
              <a:t>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2550" y="5401309"/>
            <a:ext cx="2992120" cy="1456690"/>
          </a:xfrm>
          <a:custGeom>
            <a:avLst/>
            <a:gdLst/>
            <a:ahLst/>
            <a:cxnLst/>
            <a:rect l="l" t="t" r="r" b="b"/>
            <a:pathLst>
              <a:path w="2992120" h="1456690">
                <a:moveTo>
                  <a:pt x="0" y="0"/>
                </a:moveTo>
                <a:lnTo>
                  <a:pt x="2992120" y="0"/>
                </a:lnTo>
                <a:lnTo>
                  <a:pt x="2992120" y="1456689"/>
                </a:lnTo>
                <a:lnTo>
                  <a:pt x="0" y="1456689"/>
                </a:lnTo>
                <a:lnTo>
                  <a:pt x="0" y="0"/>
                </a:lnTo>
                <a:close/>
              </a:path>
            </a:pathLst>
          </a:custGeom>
          <a:solidFill>
            <a:srgbClr val="FF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60020" y="5916929"/>
            <a:ext cx="24599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Arial"/>
                <a:cs typeface="Arial"/>
              </a:rPr>
              <a:t>terminal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course</a:t>
            </a:r>
            <a:endParaRPr sz="2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074670" y="5401309"/>
            <a:ext cx="2993390" cy="1456690"/>
          </a:xfrm>
          <a:custGeom>
            <a:avLst/>
            <a:gdLst/>
            <a:ahLst/>
            <a:cxnLst/>
            <a:rect l="l" t="t" r="r" b="b"/>
            <a:pathLst>
              <a:path w="2993390" h="1456690">
                <a:moveTo>
                  <a:pt x="0" y="0"/>
                </a:moveTo>
                <a:lnTo>
                  <a:pt x="2993390" y="0"/>
                </a:lnTo>
                <a:lnTo>
                  <a:pt x="2993390" y="1456689"/>
                </a:lnTo>
                <a:lnTo>
                  <a:pt x="0" y="1456689"/>
                </a:lnTo>
                <a:lnTo>
                  <a:pt x="0" y="0"/>
                </a:lnTo>
                <a:close/>
              </a:path>
            </a:pathLst>
          </a:custGeom>
          <a:solidFill>
            <a:srgbClr val="FF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152139" y="5951220"/>
            <a:ext cx="2748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Arial"/>
                <a:cs typeface="Arial"/>
              </a:rPr>
              <a:t>Chronic </a:t>
            </a:r>
            <a:r>
              <a:rPr sz="2400" spc="-5" dirty="0">
                <a:latin typeface="Arial"/>
                <a:cs typeface="Arial"/>
              </a:rPr>
              <a:t>renal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failure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68059" y="5401309"/>
            <a:ext cx="2993390" cy="1456690"/>
          </a:xfrm>
          <a:custGeom>
            <a:avLst/>
            <a:gdLst/>
            <a:ahLst/>
            <a:cxnLst/>
            <a:rect l="l" t="t" r="r" b="b"/>
            <a:pathLst>
              <a:path w="2993390" h="1456690">
                <a:moveTo>
                  <a:pt x="0" y="0"/>
                </a:moveTo>
                <a:lnTo>
                  <a:pt x="2993390" y="0"/>
                </a:lnTo>
                <a:lnTo>
                  <a:pt x="2993390" y="1456689"/>
                </a:lnTo>
                <a:lnTo>
                  <a:pt x="0" y="1456689"/>
                </a:lnTo>
                <a:lnTo>
                  <a:pt x="0" y="0"/>
                </a:lnTo>
                <a:close/>
              </a:path>
            </a:pathLst>
          </a:custGeom>
          <a:solidFill>
            <a:srgbClr val="FF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144259" y="5951220"/>
            <a:ext cx="1377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R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-15" dirty="0">
                <a:latin typeface="Arial"/>
                <a:cs typeface="Arial"/>
              </a:rPr>
              <a:t>l</a:t>
            </a:r>
            <a:r>
              <a:rPr sz="2400" spc="-10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ps</a:t>
            </a:r>
            <a:r>
              <a:rPr sz="2400" spc="-15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ng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39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5459" y="635000"/>
            <a:ext cx="6419850" cy="3804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1790" marR="513715" indent="-339090">
              <a:lnSpc>
                <a:spcPct val="1107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Central </a:t>
            </a:r>
            <a:r>
              <a:rPr sz="3200" b="1" spc="-5" dirty="0">
                <a:latin typeface="Arial"/>
                <a:cs typeface="Arial"/>
              </a:rPr>
              <a:t>Nervous System  </a:t>
            </a:r>
            <a:r>
              <a:rPr sz="3200" dirty="0">
                <a:latin typeface="Arial"/>
                <a:cs typeface="Arial"/>
              </a:rPr>
              <a:t>Dementia(Alzheimers disease)  Hemorrhagic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strokes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latin typeface="Arial"/>
                <a:cs typeface="Arial"/>
              </a:rPr>
              <a:t>Peripheral nervous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system</a:t>
            </a:r>
            <a:endParaRPr sz="3200">
              <a:latin typeface="Arial"/>
              <a:cs typeface="Arial"/>
            </a:endParaRPr>
          </a:p>
          <a:p>
            <a:pPr marL="463550">
              <a:lnSpc>
                <a:spcPct val="100000"/>
              </a:lnSpc>
              <a:spcBef>
                <a:spcPts val="409"/>
              </a:spcBef>
            </a:pPr>
            <a:r>
              <a:rPr sz="3200" dirty="0">
                <a:latin typeface="Arial"/>
                <a:cs typeface="Arial"/>
              </a:rPr>
              <a:t>Peripheral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neuropathy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latin typeface="Arial"/>
                <a:cs typeface="Arial"/>
              </a:rPr>
              <a:t>Endocrine organs</a:t>
            </a:r>
            <a:endParaRPr sz="3200">
              <a:latin typeface="Arial"/>
              <a:cs typeface="Arial"/>
            </a:endParaRPr>
          </a:p>
          <a:p>
            <a:pPr marL="463550">
              <a:lnSpc>
                <a:spcPct val="100000"/>
              </a:lnSpc>
              <a:spcBef>
                <a:spcPts val="409"/>
              </a:spcBef>
            </a:pPr>
            <a:r>
              <a:rPr sz="3200" dirty="0">
                <a:latin typeface="Arial"/>
                <a:cs typeface="Arial"/>
              </a:rPr>
              <a:t>hypothyroidism due </a:t>
            </a:r>
            <a:r>
              <a:rPr sz="3200" spc="-5" dirty="0">
                <a:latin typeface="Arial"/>
                <a:cs typeface="Arial"/>
              </a:rPr>
              <a:t>to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infiltration.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13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100" y="720090"/>
            <a:ext cx="3545204" cy="464439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354330" indent="-341630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800" b="1" spc="-5" dirty="0">
                <a:latin typeface="Arial"/>
                <a:cs typeface="Arial"/>
              </a:rPr>
              <a:t>Musculoskeletal</a:t>
            </a:r>
            <a:endParaRPr sz="2800">
              <a:latin typeface="Arial"/>
              <a:cs typeface="Arial"/>
            </a:endParaRPr>
          </a:p>
          <a:p>
            <a:pPr marL="110489">
              <a:lnSpc>
                <a:spcPct val="100000"/>
              </a:lnSpc>
              <a:spcBef>
                <a:spcPts val="690"/>
              </a:spcBef>
            </a:pPr>
            <a:r>
              <a:rPr sz="2800" spc="-5" dirty="0">
                <a:latin typeface="Arial"/>
                <a:cs typeface="Arial"/>
              </a:rPr>
              <a:t>"</a:t>
            </a:r>
            <a:r>
              <a:rPr sz="2800" spc="-5" dirty="0">
                <a:latin typeface="Elephant"/>
                <a:cs typeface="Elephant"/>
              </a:rPr>
              <a:t>Shoulder </a:t>
            </a:r>
            <a:r>
              <a:rPr sz="2800" spc="-10" dirty="0">
                <a:latin typeface="Elephant"/>
                <a:cs typeface="Elephant"/>
              </a:rPr>
              <a:t>pad</a:t>
            </a:r>
            <a:r>
              <a:rPr sz="2800" spc="-80" dirty="0">
                <a:latin typeface="Elephant"/>
                <a:cs typeface="Elephant"/>
              </a:rPr>
              <a:t> </a:t>
            </a:r>
            <a:r>
              <a:rPr sz="2800" spc="-5" dirty="0">
                <a:latin typeface="Elephant"/>
                <a:cs typeface="Elephant"/>
              </a:rPr>
              <a:t>sign"</a:t>
            </a:r>
            <a:endParaRPr sz="2800">
              <a:latin typeface="Elephant"/>
              <a:cs typeface="Elephant"/>
            </a:endParaRPr>
          </a:p>
          <a:p>
            <a:pPr marL="354330" marR="240665" indent="-341630">
              <a:lnSpc>
                <a:spcPct val="100000"/>
              </a:lnSpc>
              <a:spcBef>
                <a:spcPts val="700"/>
              </a:spcBef>
              <a:tabLst>
                <a:tab pos="328295" algn="l"/>
              </a:tabLst>
            </a:pPr>
            <a:r>
              <a:rPr sz="2800" dirty="0">
                <a:latin typeface="Arial"/>
                <a:cs typeface="Arial"/>
              </a:rPr>
              <a:t>-	</a:t>
            </a:r>
            <a:r>
              <a:rPr sz="2800" spc="-5" dirty="0">
                <a:latin typeface="Arial"/>
                <a:cs typeface="Arial"/>
              </a:rPr>
              <a:t>enlargement of the  anterior shoulder  due </a:t>
            </a:r>
            <a:r>
              <a:rPr sz="2800" dirty="0">
                <a:latin typeface="Arial"/>
                <a:cs typeface="Arial"/>
              </a:rPr>
              <a:t>to </a:t>
            </a:r>
            <a:r>
              <a:rPr sz="2800" spc="-5" dirty="0">
                <a:latin typeface="Arial"/>
                <a:cs typeface="Arial"/>
              </a:rPr>
              <a:t>amyloid  deposition in  periarticular </a:t>
            </a:r>
            <a:r>
              <a:rPr sz="2800" dirty="0">
                <a:latin typeface="Arial"/>
                <a:cs typeface="Arial"/>
              </a:rPr>
              <a:t>soft  </a:t>
            </a:r>
            <a:r>
              <a:rPr sz="2800" spc="-5" dirty="0">
                <a:latin typeface="Arial"/>
                <a:cs typeface="Arial"/>
              </a:rPr>
              <a:t>tissue.</a:t>
            </a:r>
            <a:endParaRPr sz="2800">
              <a:latin typeface="Arial"/>
              <a:cs typeface="Arial"/>
            </a:endParaRPr>
          </a:p>
          <a:p>
            <a:pPr marL="354330" marR="1067435" indent="-341630">
              <a:lnSpc>
                <a:spcPct val="100000"/>
              </a:lnSpc>
              <a:spcBef>
                <a:spcPts val="690"/>
              </a:spcBef>
              <a:buChar char="•"/>
              <a:tabLst>
                <a:tab pos="353695" algn="l"/>
                <a:tab pos="354330" algn="l"/>
              </a:tabLst>
            </a:pPr>
            <a:r>
              <a:rPr sz="2800" spc="-5" dirty="0">
                <a:latin typeface="Arial"/>
                <a:cs typeface="Arial"/>
              </a:rPr>
              <a:t>Carpal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tunnel  syndrome.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88790" y="1310639"/>
            <a:ext cx="4618990" cy="4817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1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224790"/>
            <a:ext cx="25349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u="none" spc="-5" dirty="0">
                <a:latin typeface="Arial"/>
                <a:cs typeface="Arial"/>
              </a:rPr>
              <a:t>Blood</a:t>
            </a:r>
            <a:r>
              <a:rPr b="0" u="none" spc="-45" dirty="0">
                <a:latin typeface="Arial"/>
                <a:cs typeface="Arial"/>
              </a:rPr>
              <a:t> </a:t>
            </a:r>
            <a:r>
              <a:rPr b="0" u="none" spc="-5" dirty="0">
                <a:latin typeface="Arial"/>
                <a:cs typeface="Arial"/>
              </a:rPr>
              <a:t>vessels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2239009"/>
            <a:ext cx="2780665" cy="173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Increase  susceptibility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  </a:t>
            </a:r>
            <a:r>
              <a:rPr sz="2800" spc="-5" dirty="0">
                <a:latin typeface="Arial"/>
                <a:cs typeface="Arial"/>
              </a:rPr>
              <a:t>bruising-typical  </a:t>
            </a:r>
            <a:r>
              <a:rPr sz="2800" b="1" spc="-10" dirty="0">
                <a:latin typeface="Arial"/>
                <a:cs typeface="Arial"/>
              </a:rPr>
              <a:t>Raccoon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eyes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84420" y="1174750"/>
            <a:ext cx="3802379" cy="2349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85690" y="3747770"/>
            <a:ext cx="3801110" cy="25285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42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1247140"/>
            <a:ext cx="3671570" cy="26238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54965" marR="154305" indent="-342900">
              <a:lnSpc>
                <a:spcPct val="93000"/>
              </a:lnSpc>
              <a:spcBef>
                <a:spcPts val="3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latin typeface="Arial"/>
                <a:cs typeface="Arial"/>
              </a:rPr>
              <a:t>Gastrointestinal  </a:t>
            </a:r>
            <a:r>
              <a:rPr sz="2800" b="1" spc="-10" dirty="0">
                <a:latin typeface="Arial"/>
                <a:cs typeface="Arial"/>
              </a:rPr>
              <a:t>amyloidosis-  </a:t>
            </a:r>
            <a:r>
              <a:rPr sz="2400" spc="-5" dirty="0">
                <a:latin typeface="Arial"/>
                <a:cs typeface="Arial"/>
              </a:rPr>
              <a:t>macrglossia which </a:t>
            </a:r>
            <a:r>
              <a:rPr sz="2400" spc="5" dirty="0">
                <a:latin typeface="Arial"/>
                <a:cs typeface="Arial"/>
              </a:rPr>
              <a:t>may  </a:t>
            </a:r>
            <a:r>
              <a:rPr sz="2400" spc="-5" dirty="0">
                <a:latin typeface="Arial"/>
                <a:cs typeface="Arial"/>
              </a:rPr>
              <a:t>hamper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speech.</a:t>
            </a:r>
            <a:endParaRPr sz="2400">
              <a:latin typeface="Arial"/>
              <a:cs typeface="Arial"/>
            </a:endParaRPr>
          </a:p>
          <a:p>
            <a:pPr marL="354965" marR="5080" indent="-342900">
              <a:lnSpc>
                <a:spcPct val="92900"/>
              </a:lnSpc>
              <a:spcBef>
                <a:spcPts val="59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In stomach </a:t>
            </a:r>
            <a:r>
              <a:rPr sz="2400" spc="-5" dirty="0">
                <a:latin typeface="Arial"/>
                <a:cs typeface="Arial"/>
              </a:rPr>
              <a:t>and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intestine  </a:t>
            </a:r>
            <a:r>
              <a:rPr sz="2400" spc="5" dirty="0">
                <a:latin typeface="Arial"/>
                <a:cs typeface="Arial"/>
              </a:rPr>
              <a:t>may </a:t>
            </a:r>
            <a:r>
              <a:rPr sz="2400" spc="-10" dirty="0">
                <a:latin typeface="Arial"/>
                <a:cs typeface="Arial"/>
              </a:rPr>
              <a:t>lead </a:t>
            </a:r>
            <a:r>
              <a:rPr sz="2400" dirty="0">
                <a:latin typeface="Arial"/>
                <a:cs typeface="Arial"/>
              </a:rPr>
              <a:t>to  </a:t>
            </a:r>
            <a:r>
              <a:rPr sz="2400" spc="-5" dirty="0">
                <a:latin typeface="Arial"/>
                <a:cs typeface="Arial"/>
              </a:rPr>
              <a:t>malabsorption.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83759" y="980439"/>
            <a:ext cx="4431030" cy="49352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14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259474"/>
            <a:ext cx="197993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u="none" spc="5" dirty="0">
                <a:solidFill>
                  <a:srgbClr val="FF0000"/>
                </a:solidFill>
                <a:latin typeface="Rockwell Extra Bold"/>
                <a:cs typeface="Rockwell Extra Bold"/>
              </a:rPr>
              <a:t>H</a:t>
            </a:r>
            <a:r>
              <a:rPr b="1" u="none" spc="-10" dirty="0">
                <a:solidFill>
                  <a:srgbClr val="FF0000"/>
                </a:solidFill>
                <a:latin typeface="Rockwell Extra Bold"/>
                <a:cs typeface="Rockwell Extra Bold"/>
              </a:rPr>
              <a:t>i</a:t>
            </a:r>
            <a:r>
              <a:rPr b="1" u="none" spc="-5" dirty="0">
                <a:solidFill>
                  <a:srgbClr val="FF0000"/>
                </a:solidFill>
                <a:latin typeface="Rockwell Extra Bold"/>
                <a:cs typeface="Rockwell Extra Bold"/>
              </a:rPr>
              <a:t>st</a:t>
            </a:r>
            <a:r>
              <a:rPr b="1" u="none" spc="-15" dirty="0">
                <a:solidFill>
                  <a:srgbClr val="FF0000"/>
                </a:solidFill>
                <a:latin typeface="Rockwell Extra Bold"/>
                <a:cs typeface="Rockwell Extra Bold"/>
              </a:rPr>
              <a:t>o</a:t>
            </a:r>
            <a:r>
              <a:rPr b="1" u="none" dirty="0">
                <a:solidFill>
                  <a:srgbClr val="FF0000"/>
                </a:solidFill>
                <a:latin typeface="Rockwell Extra Bold"/>
                <a:cs typeface="Rockwell Extra Bold"/>
              </a:rPr>
              <a:t>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807720"/>
            <a:ext cx="3883025" cy="53213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54965" marR="415290" indent="-342900">
              <a:lnSpc>
                <a:spcPts val="3350"/>
              </a:lnSpc>
              <a:spcBef>
                <a:spcPts val="219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First described by  Rokitansky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1842.</a:t>
            </a:r>
          </a:p>
          <a:p>
            <a:pPr marL="354965" marR="335280" indent="-342900">
              <a:lnSpc>
                <a:spcPct val="100000"/>
              </a:lnSpc>
              <a:spcBef>
                <a:spcPts val="590"/>
              </a:spcBef>
              <a:buFont typeface="Arial"/>
              <a:buChar char="•"/>
              <a:tabLst>
                <a:tab pos="354965" algn="l"/>
                <a:tab pos="355600" algn="l"/>
                <a:tab pos="2962910" algn="l"/>
              </a:tabLst>
            </a:pPr>
            <a:r>
              <a:rPr sz="2800" b="1" spc="-10" dirty="0">
                <a:latin typeface="Arial"/>
                <a:cs typeface="Arial"/>
              </a:rPr>
              <a:t>Term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first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used	by  </a:t>
            </a:r>
            <a:r>
              <a:rPr sz="2800" b="1" spc="-10" dirty="0">
                <a:latin typeface="Arial"/>
                <a:cs typeface="Arial"/>
              </a:rPr>
              <a:t>Rudolf </a:t>
            </a:r>
            <a:r>
              <a:rPr sz="2800" b="1" spc="-5" dirty="0">
                <a:latin typeface="Arial"/>
                <a:cs typeface="Arial"/>
              </a:rPr>
              <a:t>Virchow </a:t>
            </a:r>
            <a:r>
              <a:rPr sz="2800" spc="-5" dirty="0">
                <a:latin typeface="Arial"/>
                <a:cs typeface="Arial"/>
              </a:rPr>
              <a:t>in  1854 based on the  color after staining it  </a:t>
            </a:r>
            <a:r>
              <a:rPr sz="2800" spc="-10" dirty="0">
                <a:latin typeface="Arial"/>
                <a:cs typeface="Arial"/>
              </a:rPr>
              <a:t>with </a:t>
            </a:r>
            <a:r>
              <a:rPr sz="2800" dirty="0">
                <a:latin typeface="Arial"/>
                <a:cs typeface="Arial"/>
              </a:rPr>
              <a:t>crude </a:t>
            </a:r>
            <a:r>
              <a:rPr sz="2800" spc="-5" dirty="0">
                <a:latin typeface="Arial"/>
                <a:cs typeface="Arial"/>
              </a:rPr>
              <a:t>iodine-  staining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techniques.</a:t>
            </a:r>
            <a:endParaRPr sz="2800" dirty="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spcBef>
                <a:spcPts val="69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Later recognized as  </a:t>
            </a:r>
            <a:r>
              <a:rPr sz="2800" b="1" spc="-5" dirty="0">
                <a:latin typeface="Trebuchet MS"/>
                <a:cs typeface="Trebuchet MS"/>
              </a:rPr>
              <a:t>Protein </a:t>
            </a:r>
            <a:r>
              <a:rPr sz="2800" spc="-5" dirty="0">
                <a:latin typeface="Arial"/>
                <a:cs typeface="Arial"/>
              </a:rPr>
              <a:t>by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b="1" i="1" spc="-5" dirty="0">
                <a:latin typeface="Arial"/>
                <a:cs typeface="Arial"/>
              </a:rPr>
              <a:t>Friedreich  and Kekule </a:t>
            </a:r>
            <a:r>
              <a:rPr sz="2800" dirty="0">
                <a:latin typeface="Arial"/>
                <a:cs typeface="Arial"/>
              </a:rPr>
              <a:t>5 </a:t>
            </a:r>
            <a:r>
              <a:rPr sz="2800" spc="-10" dirty="0">
                <a:latin typeface="Arial"/>
                <a:cs typeface="Arial"/>
              </a:rPr>
              <a:t>years  </a:t>
            </a:r>
            <a:r>
              <a:rPr sz="2800" spc="-5" dirty="0">
                <a:latin typeface="Arial"/>
                <a:cs typeface="Arial"/>
              </a:rPr>
              <a:t>later.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05400" y="1455419"/>
            <a:ext cx="3124200" cy="43916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32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0"/>
            <a:ext cx="668337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1" u="none" spc="-5" dirty="0">
                <a:latin typeface="Rockwell Extra Bold"/>
                <a:cs typeface="Rockwell Extra Bold"/>
              </a:rPr>
              <a:t>Staining chararcteristics </a:t>
            </a:r>
            <a:r>
              <a:rPr b="1" u="none" dirty="0">
                <a:latin typeface="Rockwell Extra Bold"/>
                <a:cs typeface="Rockwell Extra Bold"/>
              </a:rPr>
              <a:t>of  </a:t>
            </a:r>
            <a:r>
              <a:rPr b="1" u="none" spc="-5" dirty="0">
                <a:latin typeface="Rockwell Extra Bold"/>
                <a:cs typeface="Rockwell Extra Bold"/>
              </a:rPr>
              <a:t>Amyloid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1553209"/>
            <a:ext cx="3686175" cy="386461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4965" marR="5080" indent="-342900">
              <a:lnSpc>
                <a:spcPct val="80000"/>
              </a:lnSpc>
              <a:spcBef>
                <a:spcPts val="770"/>
              </a:spcBef>
            </a:pPr>
            <a:r>
              <a:rPr sz="2800" spc="-5" dirty="0">
                <a:latin typeface="Arial"/>
                <a:cs typeface="Arial"/>
              </a:rPr>
              <a:t>1.</a:t>
            </a:r>
            <a:r>
              <a:rPr sz="2800" b="1" spc="-5" dirty="0">
                <a:latin typeface="Arial"/>
                <a:cs typeface="Arial"/>
              </a:rPr>
              <a:t>Stain </a:t>
            </a:r>
            <a:r>
              <a:rPr sz="2800" b="1" spc="-10" dirty="0">
                <a:latin typeface="Arial"/>
                <a:cs typeface="Arial"/>
              </a:rPr>
              <a:t>on </a:t>
            </a:r>
            <a:r>
              <a:rPr sz="2800" b="1" spc="-5" dirty="0">
                <a:latin typeface="Arial"/>
                <a:cs typeface="Arial"/>
              </a:rPr>
              <a:t>Gross</a:t>
            </a:r>
            <a:r>
              <a:rPr sz="2800" spc="-5" dirty="0">
                <a:latin typeface="Arial"/>
                <a:cs typeface="Arial"/>
              </a:rPr>
              <a:t>-  oldest method used  by Virchow on </a:t>
            </a:r>
            <a:r>
              <a:rPr sz="2800" dirty="0">
                <a:latin typeface="Arial"/>
                <a:cs typeface="Arial"/>
              </a:rPr>
              <a:t>cut  </a:t>
            </a:r>
            <a:r>
              <a:rPr sz="2800" spc="-5" dirty="0">
                <a:latin typeface="Arial"/>
                <a:cs typeface="Arial"/>
              </a:rPr>
              <a:t>section of </a:t>
            </a:r>
            <a:r>
              <a:rPr sz="2800" dirty="0">
                <a:latin typeface="Arial"/>
                <a:cs typeface="Arial"/>
              </a:rPr>
              <a:t>gross  specimen </a:t>
            </a:r>
            <a:r>
              <a:rPr sz="2800" spc="-5" dirty="0">
                <a:latin typeface="Arial"/>
                <a:cs typeface="Arial"/>
              </a:rPr>
              <a:t>is </a:t>
            </a:r>
            <a:r>
              <a:rPr sz="2800" b="1" spc="-10" dirty="0">
                <a:latin typeface="Arial"/>
                <a:cs typeface="Arial"/>
              </a:rPr>
              <a:t>Lugols  Iodine </a:t>
            </a:r>
            <a:r>
              <a:rPr sz="2800" spc="-5" dirty="0">
                <a:latin typeface="Arial"/>
                <a:cs typeface="Arial"/>
              </a:rPr>
              <a:t>which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imparts </a:t>
            </a:r>
            <a:r>
              <a:rPr sz="280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CC3300"/>
                </a:solidFill>
                <a:latin typeface="Arial"/>
                <a:cs typeface="Arial"/>
              </a:rPr>
              <a:t>mahogany </a:t>
            </a:r>
            <a:r>
              <a:rPr sz="2800" b="1" spc="-5" dirty="0">
                <a:solidFill>
                  <a:srgbClr val="CC3300"/>
                </a:solidFill>
                <a:latin typeface="Arial"/>
                <a:cs typeface="Arial"/>
              </a:rPr>
              <a:t>brown 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colour </a:t>
            </a:r>
            <a:r>
              <a:rPr sz="2800" dirty="0">
                <a:latin typeface="Arial"/>
                <a:cs typeface="Arial"/>
              </a:rPr>
              <a:t>to </a:t>
            </a:r>
            <a:r>
              <a:rPr sz="2800" spc="-5" dirty="0">
                <a:latin typeface="Arial"/>
                <a:cs typeface="Arial"/>
              </a:rPr>
              <a:t>the amyloid  deposit which on  addition </a:t>
            </a:r>
            <a:r>
              <a:rPr sz="2800" spc="5" dirty="0">
                <a:latin typeface="Arial"/>
                <a:cs typeface="Arial"/>
              </a:rPr>
              <a:t>of </a:t>
            </a:r>
            <a:r>
              <a:rPr sz="2800" spc="-5" dirty="0">
                <a:latin typeface="Arial"/>
                <a:cs typeface="Arial"/>
              </a:rPr>
              <a:t>sulfuric  acid </a:t>
            </a:r>
            <a:r>
              <a:rPr sz="2800" dirty="0">
                <a:latin typeface="Arial"/>
                <a:cs typeface="Arial"/>
              </a:rPr>
              <a:t>turns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0066FF"/>
                </a:solidFill>
                <a:latin typeface="Arial"/>
                <a:cs typeface="Arial"/>
              </a:rPr>
              <a:t>blue.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48200" y="1440180"/>
            <a:ext cx="4038600" cy="45046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80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764540"/>
            <a:ext cx="3867785" cy="524637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354330" marR="5080" indent="-341630">
              <a:lnSpc>
                <a:spcPct val="89900"/>
              </a:lnSpc>
              <a:spcBef>
                <a:spcPts val="439"/>
              </a:spcBef>
            </a:pPr>
            <a:r>
              <a:rPr sz="2800" spc="-5" dirty="0">
                <a:latin typeface="Arial"/>
                <a:cs typeface="Arial"/>
              </a:rPr>
              <a:t>2.In routine histological  sections </a:t>
            </a:r>
            <a:r>
              <a:rPr sz="2800" spc="-5" dirty="0">
                <a:solidFill>
                  <a:srgbClr val="FF6699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6699"/>
                </a:solidFill>
                <a:latin typeface="Arial"/>
                <a:cs typeface="Arial"/>
              </a:rPr>
              <a:t>(hematoxylin </a:t>
            </a:r>
            <a:r>
              <a:rPr sz="2800" b="1" spc="-5" dirty="0">
                <a:solidFill>
                  <a:srgbClr val="FF6699"/>
                </a:solidFill>
                <a:latin typeface="Arial"/>
                <a:cs typeface="Arial"/>
              </a:rPr>
              <a:t>and  eosin stains) </a:t>
            </a:r>
            <a:r>
              <a:rPr sz="2800" spc="-5" dirty="0">
                <a:latin typeface="Arial"/>
                <a:cs typeface="Arial"/>
              </a:rPr>
              <a:t>amyloid  appears amorphous,  eosinophilic, hyaline,  extracellular  substance.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950">
              <a:latin typeface="Times New Roman"/>
              <a:cs typeface="Times New Roman"/>
            </a:endParaRPr>
          </a:p>
          <a:p>
            <a:pPr marL="354330" marR="186055" indent="-341630">
              <a:lnSpc>
                <a:spcPts val="3020"/>
              </a:lnSpc>
              <a:buFont typeface="Arial"/>
              <a:buChar char="•"/>
              <a:tabLst>
                <a:tab pos="452755" algn="l"/>
                <a:tab pos="453390" algn="l"/>
              </a:tabLst>
            </a:pPr>
            <a:r>
              <a:rPr dirty="0"/>
              <a:t>	</a:t>
            </a:r>
            <a:r>
              <a:rPr sz="2800" spc="-5" dirty="0">
                <a:latin typeface="Arial"/>
                <a:cs typeface="Arial"/>
              </a:rPr>
              <a:t>However </a:t>
            </a:r>
            <a:r>
              <a:rPr sz="2800" dirty="0">
                <a:latin typeface="Arial"/>
                <a:cs typeface="Arial"/>
              </a:rPr>
              <a:t>all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proteins  </a:t>
            </a:r>
            <a:r>
              <a:rPr sz="2800" dirty="0">
                <a:latin typeface="Arial"/>
                <a:cs typeface="Arial"/>
              </a:rPr>
              <a:t>are </a:t>
            </a:r>
            <a:r>
              <a:rPr sz="2800" spc="-5" dirty="0">
                <a:latin typeface="Arial"/>
                <a:cs typeface="Arial"/>
              </a:rPr>
              <a:t>stained </a:t>
            </a:r>
            <a:r>
              <a:rPr sz="2800" spc="-5" dirty="0">
                <a:solidFill>
                  <a:srgbClr val="FF6699"/>
                </a:solidFill>
                <a:latin typeface="Arial"/>
                <a:cs typeface="Arial"/>
              </a:rPr>
              <a:t>pink </a:t>
            </a:r>
            <a:r>
              <a:rPr sz="2800" spc="-5" dirty="0">
                <a:latin typeface="Arial"/>
                <a:cs typeface="Arial"/>
              </a:rPr>
              <a:t>by  </a:t>
            </a:r>
            <a:r>
              <a:rPr sz="2800" dirty="0">
                <a:latin typeface="Arial"/>
                <a:cs typeface="Arial"/>
              </a:rPr>
              <a:t>eosin </a:t>
            </a:r>
            <a:r>
              <a:rPr sz="2800" spc="-5" dirty="0">
                <a:latin typeface="Arial"/>
                <a:cs typeface="Arial"/>
              </a:rPr>
              <a:t>and thus this  stain </a:t>
            </a:r>
            <a:r>
              <a:rPr sz="2800" dirty="0">
                <a:latin typeface="Arial"/>
                <a:cs typeface="Arial"/>
              </a:rPr>
              <a:t>is </a:t>
            </a:r>
            <a:r>
              <a:rPr sz="2800" spc="-5" dirty="0">
                <a:latin typeface="Arial"/>
                <a:cs typeface="Arial"/>
              </a:rPr>
              <a:t>not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specific.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48200" y="981710"/>
            <a:ext cx="4373880" cy="4953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022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3080" y="381000"/>
            <a:ext cx="7350759" cy="80772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355600" marR="5080" indent="-342900">
              <a:lnSpc>
                <a:spcPts val="2800"/>
              </a:lnSpc>
              <a:spcBef>
                <a:spcPts val="66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3.All amyloids </a:t>
            </a:r>
            <a:r>
              <a:rPr sz="2800" dirty="0">
                <a:latin typeface="Arial"/>
                <a:cs typeface="Arial"/>
              </a:rPr>
              <a:t>stain </a:t>
            </a:r>
            <a:r>
              <a:rPr sz="2800" spc="-5" dirty="0">
                <a:latin typeface="Arial"/>
                <a:cs typeface="Arial"/>
              </a:rPr>
              <a:t>pink-red with the </a:t>
            </a:r>
            <a:r>
              <a:rPr sz="2800" b="1" spc="-10" dirty="0">
                <a:solidFill>
                  <a:srgbClr val="C63008"/>
                </a:solidFill>
                <a:latin typeface="Arial"/>
                <a:cs typeface="Arial"/>
              </a:rPr>
              <a:t>Congo  </a:t>
            </a:r>
            <a:r>
              <a:rPr sz="2800" b="1" spc="-5" dirty="0">
                <a:solidFill>
                  <a:srgbClr val="C63008"/>
                </a:solidFill>
                <a:latin typeface="Arial"/>
                <a:cs typeface="Arial"/>
              </a:rPr>
              <a:t>Red</a:t>
            </a:r>
            <a:r>
              <a:rPr sz="2800" b="1" spc="-10" dirty="0">
                <a:solidFill>
                  <a:srgbClr val="C63008"/>
                </a:solidFill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stain.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8230" y="1240789"/>
            <a:ext cx="6910070" cy="51930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07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2489" y="488950"/>
            <a:ext cx="3154045" cy="502412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5875" marR="5080" indent="-3810">
              <a:lnSpc>
                <a:spcPct val="84100"/>
              </a:lnSpc>
              <a:spcBef>
                <a:spcPts val="710"/>
              </a:spcBef>
            </a:pPr>
            <a:r>
              <a:rPr sz="3200" spc="-5" dirty="0">
                <a:latin typeface="Arial"/>
                <a:cs typeface="Arial"/>
              </a:rPr>
              <a:t>But when </a:t>
            </a:r>
            <a:r>
              <a:rPr sz="3200" dirty="0">
                <a:latin typeface="Arial"/>
                <a:cs typeface="Arial"/>
              </a:rPr>
              <a:t>these  sections </a:t>
            </a:r>
            <a:r>
              <a:rPr sz="3200" spc="-5" dirty="0">
                <a:latin typeface="Arial"/>
                <a:cs typeface="Arial"/>
              </a:rPr>
              <a:t>are  viewed </a:t>
            </a:r>
            <a:r>
              <a:rPr sz="3200" spc="-10" dirty="0">
                <a:latin typeface="Arial"/>
                <a:cs typeface="Arial"/>
              </a:rPr>
              <a:t>with  </a:t>
            </a:r>
            <a:r>
              <a:rPr sz="3200" i="1" dirty="0">
                <a:latin typeface="Arial"/>
                <a:cs typeface="Arial"/>
              </a:rPr>
              <a:t>polarized </a:t>
            </a:r>
            <a:r>
              <a:rPr sz="3200" i="1" spc="-5" dirty="0">
                <a:latin typeface="Arial"/>
                <a:cs typeface="Arial"/>
              </a:rPr>
              <a:t>light  </a:t>
            </a:r>
            <a:r>
              <a:rPr sz="3200" dirty="0">
                <a:latin typeface="Arial"/>
                <a:cs typeface="Arial"/>
              </a:rPr>
              <a:t>they </a:t>
            </a:r>
            <a:r>
              <a:rPr sz="3200" spc="-5" dirty="0">
                <a:latin typeface="Arial"/>
                <a:cs typeface="Arial"/>
              </a:rPr>
              <a:t>exhibit </a:t>
            </a:r>
            <a:r>
              <a:rPr sz="3200" dirty="0">
                <a:latin typeface="Arial"/>
                <a:cs typeface="Arial"/>
              </a:rPr>
              <a:t>a  </a:t>
            </a:r>
            <a:r>
              <a:rPr sz="3200" i="1" u="heavy" dirty="0">
                <a:solidFill>
                  <a:srgbClr val="33CC33"/>
                </a:solidFill>
                <a:uFill>
                  <a:solidFill>
                    <a:srgbClr val="33CC33"/>
                  </a:solidFill>
                </a:uFill>
                <a:latin typeface="Arial"/>
                <a:cs typeface="Arial"/>
              </a:rPr>
              <a:t>apple green </a:t>
            </a:r>
            <a:r>
              <a:rPr sz="3200" i="1" dirty="0">
                <a:solidFill>
                  <a:srgbClr val="33CC33"/>
                </a:solidFill>
                <a:latin typeface="Arial"/>
                <a:cs typeface="Arial"/>
              </a:rPr>
              <a:t> </a:t>
            </a:r>
            <a:r>
              <a:rPr sz="3200" i="1" u="heavy" dirty="0">
                <a:solidFill>
                  <a:srgbClr val="33CC33"/>
                </a:solidFill>
                <a:uFill>
                  <a:solidFill>
                    <a:srgbClr val="33CC33"/>
                  </a:solidFill>
                </a:uFill>
                <a:latin typeface="Arial"/>
                <a:cs typeface="Arial"/>
              </a:rPr>
              <a:t>birefrigence</a:t>
            </a:r>
            <a:r>
              <a:rPr sz="3200" dirty="0">
                <a:solidFill>
                  <a:srgbClr val="33CC33"/>
                </a:solidFill>
                <a:latin typeface="Arial"/>
                <a:cs typeface="Arial"/>
              </a:rPr>
              <a:t>.</a:t>
            </a:r>
            <a:r>
              <a:rPr sz="3200" spc="-55" dirty="0">
                <a:solidFill>
                  <a:srgbClr val="33CC33"/>
                </a:solidFill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This  feature </a:t>
            </a:r>
            <a:r>
              <a:rPr sz="3200" dirty="0">
                <a:latin typeface="Arial"/>
                <a:cs typeface="Arial"/>
              </a:rPr>
              <a:t>of  amyloid can be  used </a:t>
            </a:r>
            <a:r>
              <a:rPr sz="3200" spc="-5" dirty="0">
                <a:latin typeface="Arial"/>
                <a:cs typeface="Arial"/>
              </a:rPr>
              <a:t>to identify it  in tissue  </a:t>
            </a:r>
            <a:r>
              <a:rPr sz="3200" dirty="0">
                <a:latin typeface="Arial"/>
                <a:cs typeface="Arial"/>
              </a:rPr>
              <a:t>sections.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87520" y="492759"/>
            <a:ext cx="4856480" cy="5634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21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1174750"/>
            <a:ext cx="3618865" cy="362204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354965" marR="5080" indent="-342900">
              <a:lnSpc>
                <a:spcPts val="3120"/>
              </a:lnSpc>
              <a:spcBef>
                <a:spcPts val="4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latin typeface="Arial"/>
                <a:cs typeface="Arial"/>
              </a:rPr>
              <a:t>Loss of </a:t>
            </a:r>
            <a:r>
              <a:rPr sz="2800" b="1" spc="-10" dirty="0">
                <a:latin typeface="Arial"/>
                <a:cs typeface="Arial"/>
              </a:rPr>
              <a:t>Congo</a:t>
            </a:r>
            <a:r>
              <a:rPr sz="2800" b="1" spc="-9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Red  </a:t>
            </a:r>
            <a:r>
              <a:rPr sz="2800" b="1" spc="-5" dirty="0">
                <a:latin typeface="Arial"/>
                <a:cs typeface="Arial"/>
              </a:rPr>
              <a:t>staining </a:t>
            </a:r>
            <a:r>
              <a:rPr sz="2800" dirty="0">
                <a:latin typeface="Arial"/>
                <a:cs typeface="Arial"/>
              </a:rPr>
              <a:t>caused </a:t>
            </a:r>
            <a:r>
              <a:rPr sz="2800" spc="5" dirty="0">
                <a:latin typeface="Arial"/>
                <a:cs typeface="Arial"/>
              </a:rPr>
              <a:t>by  </a:t>
            </a:r>
            <a:r>
              <a:rPr sz="2800" b="1" spc="-5" dirty="0">
                <a:latin typeface="Arial"/>
                <a:cs typeface="Arial"/>
              </a:rPr>
              <a:t>pretreatment </a:t>
            </a:r>
            <a:r>
              <a:rPr sz="2800" spc="-5" dirty="0">
                <a:latin typeface="Arial"/>
                <a:cs typeface="Arial"/>
              </a:rPr>
              <a:t>of the  </a:t>
            </a:r>
            <a:r>
              <a:rPr sz="2800" dirty="0">
                <a:latin typeface="Arial"/>
                <a:cs typeface="Arial"/>
              </a:rPr>
              <a:t>tissue </a:t>
            </a:r>
            <a:r>
              <a:rPr sz="2800" b="1" dirty="0">
                <a:latin typeface="Arial"/>
                <a:cs typeface="Arial"/>
              </a:rPr>
              <a:t>with  </a:t>
            </a:r>
            <a:r>
              <a:rPr sz="2800" b="1" spc="-10" dirty="0">
                <a:latin typeface="Arial"/>
                <a:cs typeface="Arial"/>
              </a:rPr>
              <a:t>potassium  permanganate </a:t>
            </a:r>
            <a:r>
              <a:rPr sz="2800" dirty="0">
                <a:latin typeface="Arial"/>
                <a:cs typeface="Arial"/>
              </a:rPr>
              <a:t>is a  </a:t>
            </a:r>
            <a:r>
              <a:rPr sz="2800" spc="-5" dirty="0">
                <a:latin typeface="Arial"/>
                <a:cs typeface="Arial"/>
              </a:rPr>
              <a:t>useful </a:t>
            </a:r>
            <a:r>
              <a:rPr sz="2800" dirty="0">
                <a:latin typeface="Arial"/>
                <a:cs typeface="Arial"/>
              </a:rPr>
              <a:t>tool </a:t>
            </a:r>
            <a:r>
              <a:rPr sz="2800" spc="-5" dirty="0">
                <a:latin typeface="Arial"/>
                <a:cs typeface="Arial"/>
              </a:rPr>
              <a:t>for the  diagnosis of  amyloidosis</a:t>
            </a:r>
            <a:r>
              <a:rPr sz="2800" spc="-10" dirty="0">
                <a:latin typeface="Arial"/>
                <a:cs typeface="Arial"/>
              </a:rPr>
              <a:t> AA.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01490" y="773430"/>
            <a:ext cx="4386579" cy="535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26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773429"/>
            <a:ext cx="3039745" cy="401955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55600" marR="5080" indent="-342900">
              <a:lnSpc>
                <a:spcPct val="92900"/>
              </a:lnSpc>
              <a:spcBef>
                <a:spcPts val="335"/>
              </a:spcBef>
            </a:pPr>
            <a:r>
              <a:rPr sz="2800" spc="-5" dirty="0">
                <a:latin typeface="Arial"/>
                <a:cs typeface="Arial"/>
              </a:rPr>
              <a:t>4.</a:t>
            </a:r>
            <a:r>
              <a:rPr sz="2800" b="1" spc="-5" dirty="0">
                <a:latin typeface="Arial"/>
                <a:cs typeface="Arial"/>
              </a:rPr>
              <a:t>Metachromatic  stains(</a:t>
            </a:r>
            <a:r>
              <a:rPr sz="2800" spc="-5" dirty="0">
                <a:latin typeface="Arial"/>
                <a:cs typeface="Arial"/>
              </a:rPr>
              <a:t>rosaniline  </a:t>
            </a:r>
            <a:r>
              <a:rPr sz="2800" spc="-10" dirty="0">
                <a:latin typeface="Arial"/>
                <a:cs typeface="Arial"/>
              </a:rPr>
              <a:t>dyes) </a:t>
            </a:r>
            <a:r>
              <a:rPr sz="2800" dirty="0">
                <a:latin typeface="Arial"/>
                <a:cs typeface="Arial"/>
              </a:rPr>
              <a:t>i.e </a:t>
            </a:r>
            <a:r>
              <a:rPr sz="2800" spc="-5" dirty="0">
                <a:latin typeface="Arial"/>
                <a:cs typeface="Arial"/>
              </a:rPr>
              <a:t>dye  </a:t>
            </a:r>
            <a:r>
              <a:rPr sz="2800" dirty="0">
                <a:latin typeface="Arial"/>
                <a:cs typeface="Arial"/>
              </a:rPr>
              <a:t>reacts </a:t>
            </a:r>
            <a:r>
              <a:rPr sz="2800" spc="-5" dirty="0">
                <a:latin typeface="Arial"/>
                <a:cs typeface="Arial"/>
              </a:rPr>
              <a:t>with  amyloid and  undergoes color  change-</a:t>
            </a:r>
            <a:r>
              <a:rPr sz="2800" b="1" spc="-5" dirty="0">
                <a:latin typeface="Arial"/>
                <a:cs typeface="Arial"/>
              </a:rPr>
              <a:t>methyl  voilet/crystal  voilet </a:t>
            </a:r>
            <a:r>
              <a:rPr sz="2800" dirty="0">
                <a:latin typeface="Arial"/>
                <a:cs typeface="Arial"/>
              </a:rPr>
              <a:t>imparts </a:t>
            </a:r>
            <a:r>
              <a:rPr sz="2800" dirty="0">
                <a:solidFill>
                  <a:srgbClr val="FF0066"/>
                </a:solidFill>
                <a:latin typeface="Arial"/>
                <a:cs typeface="Arial"/>
              </a:rPr>
              <a:t> rose </a:t>
            </a:r>
            <a:r>
              <a:rPr sz="2800" spc="-5" dirty="0">
                <a:solidFill>
                  <a:srgbClr val="FF0066"/>
                </a:solidFill>
                <a:latin typeface="Arial"/>
                <a:cs typeface="Arial"/>
              </a:rPr>
              <a:t>pink</a:t>
            </a:r>
            <a:r>
              <a:rPr sz="2800" spc="-15" dirty="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color.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7320" y="13970"/>
            <a:ext cx="5175250" cy="68440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25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1174750"/>
            <a:ext cx="2658110" cy="371094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354330" marR="5080" indent="-341630">
              <a:lnSpc>
                <a:spcPts val="3120"/>
              </a:lnSpc>
              <a:spcBef>
                <a:spcPts val="405"/>
              </a:spcBef>
            </a:pPr>
            <a:r>
              <a:rPr sz="2800" b="1" spc="-10" dirty="0">
                <a:solidFill>
                  <a:srgbClr val="FF9900"/>
                </a:solidFill>
                <a:latin typeface="Arial"/>
                <a:cs typeface="Arial"/>
              </a:rPr>
              <a:t>5.Flourescent  </a:t>
            </a:r>
            <a:r>
              <a:rPr sz="2800" b="1" dirty="0">
                <a:solidFill>
                  <a:srgbClr val="FF9900"/>
                </a:solidFill>
                <a:latin typeface="Arial"/>
                <a:cs typeface="Arial"/>
              </a:rPr>
              <a:t>stains</a:t>
            </a:r>
            <a:r>
              <a:rPr sz="2800" b="1" dirty="0">
                <a:solidFill>
                  <a:srgbClr val="CCFF33"/>
                </a:solidFill>
                <a:latin typeface="Arial"/>
                <a:cs typeface="Arial"/>
              </a:rPr>
              <a:t>- 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Thioflavin-  T/Thioflavin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S-  on ultravoilet  light </a:t>
            </a:r>
            <a:r>
              <a:rPr sz="2800" dirty="0">
                <a:latin typeface="Arial"/>
                <a:cs typeface="Arial"/>
              </a:rPr>
              <a:t>imparts  </a:t>
            </a:r>
            <a:r>
              <a:rPr sz="2800" b="1" spc="-10" dirty="0">
                <a:latin typeface="Arial"/>
                <a:cs typeface="Arial"/>
              </a:rPr>
              <a:t>yellow  </a:t>
            </a:r>
            <a:r>
              <a:rPr sz="2800" b="1" spc="5" dirty="0">
                <a:latin typeface="Arial"/>
                <a:cs typeface="Arial"/>
              </a:rPr>
              <a:t>f</a:t>
            </a:r>
            <a:r>
              <a:rPr sz="2800" b="1" dirty="0">
                <a:latin typeface="Arial"/>
                <a:cs typeface="Arial"/>
              </a:rPr>
              <a:t>l</a:t>
            </a:r>
            <a:r>
              <a:rPr sz="2800" b="1" spc="-5" dirty="0">
                <a:latin typeface="Arial"/>
                <a:cs typeface="Arial"/>
              </a:rPr>
              <a:t>o</a:t>
            </a:r>
            <a:r>
              <a:rPr sz="2800" b="1" spc="-15" dirty="0">
                <a:latin typeface="Arial"/>
                <a:cs typeface="Arial"/>
              </a:rPr>
              <a:t>u</a:t>
            </a:r>
            <a:r>
              <a:rPr sz="2800" b="1" spc="-5" dirty="0">
                <a:latin typeface="Arial"/>
                <a:cs typeface="Arial"/>
              </a:rPr>
              <a:t>resce</a:t>
            </a:r>
            <a:r>
              <a:rPr sz="2800" b="1" spc="-10" dirty="0">
                <a:latin typeface="Arial"/>
                <a:cs typeface="Arial"/>
              </a:rPr>
              <a:t>n</a:t>
            </a:r>
            <a:r>
              <a:rPr sz="2800" b="1" spc="10" dirty="0">
                <a:latin typeface="Arial"/>
                <a:cs typeface="Arial"/>
              </a:rPr>
              <a:t>c</a:t>
            </a:r>
            <a:r>
              <a:rPr sz="2800" b="1" spc="-10" dirty="0">
                <a:latin typeface="Arial"/>
                <a:cs typeface="Arial"/>
              </a:rPr>
              <a:t>e</a:t>
            </a:r>
            <a:r>
              <a:rPr sz="2800" b="1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800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97020" y="25400"/>
            <a:ext cx="5029200" cy="67144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7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774700"/>
            <a:ext cx="7653655" cy="768350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354965" marR="5080" indent="-342900">
              <a:lnSpc>
                <a:spcPct val="74100"/>
              </a:lnSpc>
              <a:spcBef>
                <a:spcPts val="96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solidFill>
                  <a:srgbClr val="990000"/>
                </a:solidFill>
                <a:latin typeface="Arial"/>
                <a:cs typeface="Arial"/>
              </a:rPr>
              <a:t>6.Immunohistochemistry </a:t>
            </a:r>
            <a:r>
              <a:rPr sz="2800" spc="-5" dirty="0">
                <a:latin typeface="Arial"/>
                <a:cs typeface="Arial"/>
              </a:rPr>
              <a:t>stains-positive with  anti-AA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stain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0" y="2192020"/>
            <a:ext cx="4014470" cy="27571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59300" y="2192020"/>
            <a:ext cx="4127500" cy="27571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01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7770" y="195579"/>
            <a:ext cx="29343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none" spc="5" dirty="0">
                <a:latin typeface="Rockwell Extra Bold"/>
                <a:cs typeface="Rockwell Extra Bold"/>
              </a:rPr>
              <a:t>D</a:t>
            </a:r>
            <a:r>
              <a:rPr sz="3600" b="1" u="none" spc="-10" dirty="0">
                <a:latin typeface="Rockwell Extra Bold"/>
                <a:cs typeface="Rockwell Extra Bold"/>
              </a:rPr>
              <a:t>I</a:t>
            </a:r>
            <a:r>
              <a:rPr sz="3600" b="1" u="none" dirty="0">
                <a:latin typeface="Rockwell Extra Bold"/>
                <a:cs typeface="Rockwell Extra Bold"/>
              </a:rPr>
              <a:t>A</a:t>
            </a:r>
            <a:r>
              <a:rPr sz="3600" b="1" u="none" spc="-10" dirty="0">
                <a:latin typeface="Rockwell Extra Bold"/>
                <a:cs typeface="Rockwell Extra Bold"/>
              </a:rPr>
              <a:t>G</a:t>
            </a:r>
            <a:r>
              <a:rPr sz="3600" b="1" u="none" spc="-5" dirty="0">
                <a:latin typeface="Rockwell Extra Bold"/>
                <a:cs typeface="Rockwell Extra Bold"/>
              </a:rPr>
              <a:t>N</a:t>
            </a:r>
            <a:r>
              <a:rPr sz="3600" b="1" u="none" dirty="0">
                <a:latin typeface="Rockwell Extra Bold"/>
                <a:cs typeface="Rockwell Extra Bold"/>
              </a:rPr>
              <a:t>O</a:t>
            </a:r>
            <a:r>
              <a:rPr sz="3600" b="1" u="none" spc="5" dirty="0">
                <a:latin typeface="Rockwell Extra Bold"/>
                <a:cs typeface="Rockwell Extra Bold"/>
              </a:rPr>
              <a:t>S</a:t>
            </a:r>
            <a:r>
              <a:rPr sz="3600" b="1" u="none" spc="-10" dirty="0">
                <a:latin typeface="Rockwell Extra Bold"/>
                <a:cs typeface="Rockwell Extra Bold"/>
              </a:rPr>
              <a:t>I</a:t>
            </a:r>
            <a:r>
              <a:rPr sz="3600" b="1" u="none" dirty="0">
                <a:latin typeface="Rockwell Extra Bold"/>
                <a:cs typeface="Rockwell Extra Bold"/>
              </a:rPr>
              <a:t>S</a:t>
            </a:r>
            <a:endParaRPr sz="3600">
              <a:latin typeface="Rockwell Extra Bold"/>
              <a:cs typeface="Rockwell Extra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669" y="882650"/>
            <a:ext cx="7853680" cy="457962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443230" indent="-430530">
              <a:lnSpc>
                <a:spcPct val="100000"/>
              </a:lnSpc>
              <a:spcBef>
                <a:spcPts val="509"/>
              </a:spcBef>
              <a:buSzPct val="87500"/>
              <a:buChar char="•"/>
              <a:tabLst>
                <a:tab pos="442595" algn="l"/>
                <a:tab pos="443230" algn="l"/>
              </a:tabLst>
            </a:pPr>
            <a:r>
              <a:rPr sz="3200" b="1" spc="-5" dirty="0">
                <a:latin typeface="Rockwell Extra Bold"/>
                <a:cs typeface="Rockwell Extra Bold"/>
              </a:rPr>
              <a:t>Presence </a:t>
            </a:r>
            <a:r>
              <a:rPr sz="3200" b="1" dirty="0">
                <a:latin typeface="Rockwell Extra Bold"/>
                <a:cs typeface="Rockwell Extra Bold"/>
              </a:rPr>
              <a:t>of </a:t>
            </a:r>
            <a:r>
              <a:rPr sz="3200" b="1" spc="-5" dirty="0">
                <a:latin typeface="Rockwell Extra Bold"/>
                <a:cs typeface="Rockwell Extra Bold"/>
              </a:rPr>
              <a:t>amyloid:</a:t>
            </a:r>
            <a:endParaRPr sz="3200">
              <a:latin typeface="Rockwell Extra Bold"/>
              <a:cs typeface="Rockwell Extra Bold"/>
            </a:endParaRPr>
          </a:p>
          <a:p>
            <a:pPr marL="354965" marR="353695" indent="-342900">
              <a:lnSpc>
                <a:spcPts val="3450"/>
              </a:lnSpc>
              <a:spcBef>
                <a:spcPts val="850"/>
              </a:spcBef>
            </a:pPr>
            <a:r>
              <a:rPr sz="2800" b="1" dirty="0">
                <a:latin typeface="Rockwell Extra Bold"/>
                <a:cs typeface="Rockwell Extra Bold"/>
              </a:rPr>
              <a:t>- </a:t>
            </a:r>
            <a:r>
              <a:rPr sz="3200" spc="-5" dirty="0">
                <a:latin typeface="Arial"/>
                <a:cs typeface="Arial"/>
              </a:rPr>
              <a:t>Evaluation of </a:t>
            </a:r>
            <a:r>
              <a:rPr sz="3200" dirty="0">
                <a:latin typeface="Arial"/>
                <a:cs typeface="Arial"/>
              </a:rPr>
              <a:t>organ involvement </a:t>
            </a:r>
            <a:r>
              <a:rPr sz="3200" spc="-5" dirty="0">
                <a:latin typeface="Arial"/>
                <a:cs typeface="Arial"/>
              </a:rPr>
              <a:t>(In-vivo  tests </a:t>
            </a:r>
            <a:r>
              <a:rPr sz="3200" dirty="0">
                <a:latin typeface="Arial"/>
                <a:cs typeface="Arial"/>
              </a:rPr>
              <a:t>&amp; Imaging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)</a:t>
            </a:r>
            <a:endParaRPr sz="3200">
              <a:latin typeface="Arial"/>
              <a:cs typeface="Arial"/>
            </a:endParaRPr>
          </a:p>
          <a:p>
            <a:pPr marL="259715" indent="-247650">
              <a:lnSpc>
                <a:spcPct val="100000"/>
              </a:lnSpc>
              <a:spcBef>
                <a:spcPts val="360"/>
              </a:spcBef>
              <a:buChar char="-"/>
              <a:tabLst>
                <a:tab pos="260350" algn="l"/>
              </a:tabLst>
            </a:pPr>
            <a:r>
              <a:rPr sz="3200" dirty="0">
                <a:latin typeface="Arial"/>
                <a:cs typeface="Arial"/>
              </a:rPr>
              <a:t>Tissue Biopsy and </a:t>
            </a:r>
            <a:r>
              <a:rPr sz="3200" spc="-5" dirty="0">
                <a:latin typeface="Arial"/>
                <a:cs typeface="Arial"/>
              </a:rPr>
              <a:t>its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histology</a:t>
            </a:r>
            <a:endParaRPr sz="3200">
              <a:latin typeface="Arial"/>
              <a:cs typeface="Arial"/>
            </a:endParaRPr>
          </a:p>
          <a:p>
            <a:pPr marL="259715" indent="-247650">
              <a:lnSpc>
                <a:spcPct val="100000"/>
              </a:lnSpc>
              <a:spcBef>
                <a:spcPts val="409"/>
              </a:spcBef>
              <a:buChar char="-"/>
              <a:tabLst>
                <a:tab pos="260350" algn="l"/>
              </a:tabLst>
            </a:pPr>
            <a:r>
              <a:rPr sz="3200" dirty="0">
                <a:latin typeface="Arial"/>
                <a:cs typeface="Arial"/>
              </a:rPr>
              <a:t>Congo red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staining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ts val="3645"/>
              </a:lnSpc>
              <a:spcBef>
                <a:spcPts val="420"/>
              </a:spcBef>
              <a:buChar char="•"/>
              <a:tabLst>
                <a:tab pos="355600" algn="l"/>
              </a:tabLst>
            </a:pPr>
            <a:r>
              <a:rPr sz="3200" b="1" spc="-5" dirty="0">
                <a:latin typeface="Rockwell Extra Bold"/>
                <a:cs typeface="Rockwell Extra Bold"/>
              </a:rPr>
              <a:t>Type </a:t>
            </a:r>
            <a:r>
              <a:rPr sz="3200" b="1" dirty="0">
                <a:latin typeface="Rockwell Extra Bold"/>
                <a:cs typeface="Rockwell Extra Bold"/>
              </a:rPr>
              <a:t>of </a:t>
            </a:r>
            <a:r>
              <a:rPr sz="3200" b="1" spc="-5" dirty="0">
                <a:latin typeface="Rockwell Extra Bold"/>
                <a:cs typeface="Rockwell Extra Bold"/>
              </a:rPr>
              <a:t>amyloid:</a:t>
            </a:r>
            <a:endParaRPr sz="3200">
              <a:latin typeface="Rockwell Extra Bold"/>
              <a:cs typeface="Rockwell Extra Bold"/>
            </a:endParaRPr>
          </a:p>
          <a:p>
            <a:pPr marL="354965">
              <a:lnSpc>
                <a:spcPts val="3645"/>
              </a:lnSpc>
            </a:pPr>
            <a:r>
              <a:rPr sz="2800" b="1" dirty="0">
                <a:latin typeface="Arial"/>
                <a:cs typeface="Arial"/>
              </a:rPr>
              <a:t>I</a:t>
            </a:r>
            <a:r>
              <a:rPr sz="3200" dirty="0">
                <a:latin typeface="Arial"/>
                <a:cs typeface="Arial"/>
              </a:rPr>
              <a:t>mmunohistochemistry.</a:t>
            </a:r>
            <a:endParaRPr sz="3200">
              <a:latin typeface="Arial"/>
              <a:cs typeface="Arial"/>
            </a:endParaRPr>
          </a:p>
          <a:p>
            <a:pPr marL="354965" marR="5080" indent="-342900">
              <a:lnSpc>
                <a:spcPts val="3450"/>
              </a:lnSpc>
              <a:spcBef>
                <a:spcPts val="850"/>
              </a:spcBef>
              <a:buChar char="•"/>
              <a:tabLst>
                <a:tab pos="355600" algn="l"/>
              </a:tabLst>
            </a:pPr>
            <a:r>
              <a:rPr sz="3200" b="1" spc="-5" dirty="0">
                <a:latin typeface="Rockwell Extra Bold"/>
                <a:cs typeface="Rockwell Extra Bold"/>
              </a:rPr>
              <a:t>Mutation </a:t>
            </a:r>
            <a:r>
              <a:rPr sz="3200" b="1" dirty="0">
                <a:latin typeface="Rockwell Extra Bold"/>
                <a:cs typeface="Rockwell Extra Bold"/>
              </a:rPr>
              <a:t>type</a:t>
            </a:r>
            <a:r>
              <a:rPr sz="2800" b="1" dirty="0">
                <a:latin typeface="Rockwell Extra Bold"/>
                <a:cs typeface="Rockwell Extra Bold"/>
              </a:rPr>
              <a:t>: </a:t>
            </a:r>
            <a:r>
              <a:rPr sz="3200" dirty="0">
                <a:latin typeface="Arial"/>
                <a:cs typeface="Arial"/>
              </a:rPr>
              <a:t>amino </a:t>
            </a:r>
            <a:r>
              <a:rPr sz="3200" spc="-5" dirty="0">
                <a:latin typeface="Arial"/>
                <a:cs typeface="Arial"/>
              </a:rPr>
              <a:t>acid </a:t>
            </a:r>
            <a:r>
              <a:rPr sz="3200" dirty="0">
                <a:latin typeface="Arial"/>
                <a:cs typeface="Arial"/>
              </a:rPr>
              <a:t>sequence  </a:t>
            </a:r>
            <a:r>
              <a:rPr sz="3200" spc="-5" dirty="0">
                <a:latin typeface="Arial"/>
                <a:cs typeface="Arial"/>
              </a:rPr>
              <a:t>analysis.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5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224790"/>
            <a:ext cx="50546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5" dirty="0"/>
              <a:t>INDICATIONS FOR</a:t>
            </a:r>
            <a:r>
              <a:rPr u="none" spc="-70" dirty="0"/>
              <a:t> </a:t>
            </a:r>
            <a:r>
              <a:rPr u="none" spc="-10" dirty="0"/>
              <a:t>TESTS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1033779"/>
            <a:ext cx="7935595" cy="453898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4965" marR="5080" indent="-342900">
              <a:lnSpc>
                <a:spcPts val="302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Nephrotic range proteinuria with or without renal  insufficiency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2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Arial"/>
                <a:cs typeface="Arial"/>
              </a:rPr>
              <a:t>Unexplained </a:t>
            </a:r>
            <a:r>
              <a:rPr sz="2800" spc="-5" dirty="0">
                <a:latin typeface="Arial"/>
                <a:cs typeface="Arial"/>
              </a:rPr>
              <a:t>kidney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failure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Non-dilated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cardiomyopathy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Peripheral or autonomic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neuropathy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59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Hepatomegaly or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splenomegaly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Malabsorption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950">
              <a:latin typeface="Times New Roman"/>
              <a:cs typeface="Times New Roman"/>
            </a:endParaRPr>
          </a:p>
          <a:p>
            <a:pPr marL="354965" marR="1073785" indent="-342900">
              <a:lnSpc>
                <a:spcPts val="3020"/>
              </a:lnSpc>
            </a:pPr>
            <a:r>
              <a:rPr sz="2800" spc="-5" dirty="0">
                <a:latin typeface="Arial"/>
                <a:cs typeface="Arial"/>
              </a:rPr>
              <a:t>Particular vigilance should be maintained in  patients with </a:t>
            </a:r>
            <a:r>
              <a:rPr sz="2800" dirty="0">
                <a:latin typeface="Arial"/>
                <a:cs typeface="Arial"/>
              </a:rPr>
              <a:t>multiple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myeloma.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01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396240"/>
            <a:ext cx="419290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none" spc="-5" dirty="0">
                <a:latin typeface="Rockwell Extra Bold"/>
                <a:cs typeface="Rockwell Extra Bold"/>
              </a:rPr>
              <a:t>INTRODUCTION</a:t>
            </a:r>
            <a:endParaRPr sz="3600">
              <a:latin typeface="Rockwell Extra Bold"/>
              <a:cs typeface="Rockwell Extra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669" y="1111250"/>
            <a:ext cx="7969884" cy="40386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28575" indent="113030">
              <a:lnSpc>
                <a:spcPct val="100800"/>
              </a:lnSpc>
              <a:spcBef>
                <a:spcPts val="70"/>
              </a:spcBef>
            </a:pPr>
            <a:r>
              <a:rPr sz="3200" spc="-130" dirty="0">
                <a:latin typeface="Lucida Sans Unicode"/>
                <a:cs typeface="Lucida Sans Unicode"/>
              </a:rPr>
              <a:t>◎</a:t>
            </a:r>
            <a:r>
              <a:rPr sz="3200" spc="-130" dirty="0">
                <a:latin typeface="Arial"/>
                <a:cs typeface="Arial"/>
              </a:rPr>
              <a:t>It </a:t>
            </a:r>
            <a:r>
              <a:rPr sz="3200" spc="-5" dirty="0">
                <a:latin typeface="Arial"/>
                <a:cs typeface="Arial"/>
              </a:rPr>
              <a:t>is derived from the </a:t>
            </a:r>
            <a:r>
              <a:rPr sz="3200" spc="5" dirty="0">
                <a:latin typeface="Arial"/>
                <a:cs typeface="Arial"/>
              </a:rPr>
              <a:t>word-</a:t>
            </a:r>
            <a:r>
              <a:rPr sz="3200" b="1" spc="5" dirty="0">
                <a:latin typeface="Arial"/>
                <a:cs typeface="Arial"/>
              </a:rPr>
              <a:t>amylum </a:t>
            </a:r>
            <a:r>
              <a:rPr sz="3200" spc="-5" dirty="0">
                <a:latin typeface="Arial"/>
                <a:cs typeface="Arial"/>
              </a:rPr>
              <a:t>in  </a:t>
            </a:r>
            <a:r>
              <a:rPr sz="3200" dirty="0">
                <a:latin typeface="Arial"/>
                <a:cs typeface="Arial"/>
              </a:rPr>
              <a:t>Latin, </a:t>
            </a:r>
            <a:r>
              <a:rPr sz="3200" b="1" spc="-5" dirty="0">
                <a:latin typeface="Arial"/>
                <a:cs typeface="Arial"/>
              </a:rPr>
              <a:t>amylon in </a:t>
            </a:r>
            <a:r>
              <a:rPr sz="3200" b="1" dirty="0">
                <a:latin typeface="Arial"/>
                <a:cs typeface="Arial"/>
              </a:rPr>
              <a:t>Greek; </a:t>
            </a:r>
            <a:r>
              <a:rPr sz="3200" spc="5" dirty="0">
                <a:latin typeface="Arial"/>
                <a:cs typeface="Arial"/>
              </a:rPr>
              <a:t>means </a:t>
            </a:r>
            <a:r>
              <a:rPr sz="3200" spc="-5" dirty="0">
                <a:latin typeface="Arial"/>
                <a:cs typeface="Arial"/>
              </a:rPr>
              <a:t>cellulose </a:t>
            </a:r>
            <a:r>
              <a:rPr sz="3200" dirty="0">
                <a:latin typeface="Arial"/>
                <a:cs typeface="Arial"/>
              </a:rPr>
              <a:t>or  starch</a:t>
            </a:r>
            <a:r>
              <a:rPr sz="3200" spc="-5" dirty="0">
                <a:latin typeface="Arial"/>
                <a:cs typeface="Arial"/>
              </a:rPr>
              <a:t> like.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05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79900"/>
              </a:lnSpc>
              <a:spcBef>
                <a:spcPts val="5"/>
              </a:spcBef>
              <a:tabLst>
                <a:tab pos="1895475" algn="l"/>
              </a:tabLst>
            </a:pPr>
            <a:r>
              <a:rPr sz="3200" spc="-35" dirty="0">
                <a:latin typeface="Lucida Sans Unicode"/>
                <a:cs typeface="Lucida Sans Unicode"/>
              </a:rPr>
              <a:t>◎</a:t>
            </a:r>
            <a:r>
              <a:rPr sz="3200" b="1" spc="-35" dirty="0">
                <a:latin typeface="Arial"/>
                <a:cs typeface="Arial"/>
              </a:rPr>
              <a:t>Definition </a:t>
            </a:r>
            <a:r>
              <a:rPr sz="3200" b="1" dirty="0">
                <a:latin typeface="Arial"/>
                <a:cs typeface="Arial"/>
              </a:rPr>
              <a:t>: </a:t>
            </a:r>
            <a:r>
              <a:rPr sz="3200" dirty="0">
                <a:latin typeface="Arial"/>
                <a:cs typeface="Arial"/>
              </a:rPr>
              <a:t>Amyloid refers </a:t>
            </a:r>
            <a:r>
              <a:rPr sz="3200" spc="-5" dirty="0">
                <a:latin typeface="Arial"/>
                <a:cs typeface="Arial"/>
              </a:rPr>
              <a:t>to </a:t>
            </a:r>
            <a:r>
              <a:rPr sz="3200" dirty="0">
                <a:latin typeface="Arial"/>
                <a:cs typeface="Arial"/>
              </a:rPr>
              <a:t>an abnormal  deposit	</a:t>
            </a:r>
            <a:r>
              <a:rPr sz="3200" b="1" dirty="0">
                <a:latin typeface="Arial"/>
                <a:cs typeface="Arial"/>
              </a:rPr>
              <a:t>of </a:t>
            </a:r>
            <a:r>
              <a:rPr sz="3200" b="1" spc="-5" dirty="0">
                <a:latin typeface="Arial"/>
                <a:cs typeface="Arial"/>
              </a:rPr>
              <a:t>insoluble polymeric protein  fibrils in </a:t>
            </a:r>
            <a:r>
              <a:rPr sz="3200" dirty="0">
                <a:latin typeface="Arial"/>
                <a:cs typeface="Arial"/>
              </a:rPr>
              <a:t>tissues and </a:t>
            </a:r>
            <a:r>
              <a:rPr sz="3200" spc="-5" dirty="0">
                <a:latin typeface="Arial"/>
                <a:cs typeface="Arial"/>
              </a:rPr>
              <a:t>organs.This  condition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deposition </a:t>
            </a:r>
            <a:r>
              <a:rPr sz="3200" dirty="0">
                <a:latin typeface="Arial"/>
                <a:cs typeface="Arial"/>
              </a:rPr>
              <a:t>of amyloid </a:t>
            </a:r>
            <a:r>
              <a:rPr sz="3200" spc="-5" dirty="0">
                <a:latin typeface="Arial"/>
                <a:cs typeface="Arial"/>
              </a:rPr>
              <a:t>in  tissues is known as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Amyloidosis.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4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5500" y="224790"/>
            <a:ext cx="52863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IN VIVO CONGO </a:t>
            </a:r>
            <a:r>
              <a:rPr dirty="0"/>
              <a:t>RED</a:t>
            </a:r>
            <a:r>
              <a:rPr spc="-55" dirty="0"/>
              <a:t> </a:t>
            </a:r>
            <a:r>
              <a:rPr spc="-5" dirty="0"/>
              <a:t>TEST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11150" marR="5080" indent="-243840">
              <a:lnSpc>
                <a:spcPts val="3020"/>
              </a:lnSpc>
              <a:spcBef>
                <a:spcPts val="480"/>
              </a:spcBef>
            </a:pPr>
            <a:r>
              <a:rPr spc="-5" dirty="0"/>
              <a:t>Intravenous injection of Congo </a:t>
            </a:r>
            <a:r>
              <a:rPr dirty="0"/>
              <a:t>red </a:t>
            </a:r>
            <a:r>
              <a:rPr spc="-10" dirty="0"/>
              <a:t>dye </a:t>
            </a:r>
            <a:r>
              <a:rPr spc="-5" dirty="0"/>
              <a:t>of </a:t>
            </a:r>
            <a:r>
              <a:rPr dirty="0"/>
              <a:t>a </a:t>
            </a:r>
            <a:r>
              <a:rPr spc="-5" dirty="0"/>
              <a:t>known  quantity</a:t>
            </a:r>
          </a:p>
          <a:p>
            <a:pPr marL="3329940">
              <a:lnSpc>
                <a:spcPct val="100000"/>
              </a:lnSpc>
              <a:spcBef>
                <a:spcPts val="320"/>
              </a:spcBef>
            </a:pPr>
            <a:r>
              <a:rPr dirty="0"/>
              <a:t>↓</a:t>
            </a:r>
          </a:p>
          <a:p>
            <a:pPr marL="365125">
              <a:lnSpc>
                <a:spcPct val="100000"/>
              </a:lnSpc>
              <a:spcBef>
                <a:spcPts val="360"/>
              </a:spcBef>
            </a:pPr>
            <a:r>
              <a:rPr spc="-10" dirty="0"/>
              <a:t>Dye </a:t>
            </a:r>
            <a:r>
              <a:rPr spc="-5" dirty="0"/>
              <a:t>gets bound </a:t>
            </a:r>
            <a:r>
              <a:rPr dirty="0"/>
              <a:t>to </a:t>
            </a:r>
            <a:r>
              <a:rPr spc="-5" dirty="0"/>
              <a:t>the amyloid</a:t>
            </a:r>
            <a:r>
              <a:rPr spc="-10" dirty="0"/>
              <a:t> </a:t>
            </a:r>
            <a:r>
              <a:rPr spc="-5" dirty="0"/>
              <a:t>deposits</a:t>
            </a:r>
          </a:p>
          <a:p>
            <a:pPr marL="55244">
              <a:lnSpc>
                <a:spcPct val="100000"/>
              </a:lnSpc>
              <a:spcBef>
                <a:spcPts val="40"/>
              </a:spcBef>
            </a:pPr>
            <a:endParaRPr sz="3600">
              <a:latin typeface="Times New Roman"/>
              <a:cs typeface="Times New Roman"/>
            </a:endParaRPr>
          </a:p>
          <a:p>
            <a:pPr marL="3428365">
              <a:lnSpc>
                <a:spcPct val="100000"/>
              </a:lnSpc>
            </a:pPr>
            <a:r>
              <a:rPr dirty="0"/>
              <a:t>↓</a:t>
            </a:r>
          </a:p>
          <a:p>
            <a:pPr marL="266065">
              <a:lnSpc>
                <a:spcPct val="100000"/>
              </a:lnSpc>
              <a:spcBef>
                <a:spcPts val="350"/>
              </a:spcBef>
            </a:pPr>
            <a:r>
              <a:rPr spc="-5" dirty="0"/>
              <a:t>Serum levels of the dye are</a:t>
            </a:r>
            <a:r>
              <a:rPr spc="15" dirty="0"/>
              <a:t> </a:t>
            </a:r>
            <a:r>
              <a:rPr spc="-5" dirty="0"/>
              <a:t>decreased.</a:t>
            </a:r>
          </a:p>
          <a:p>
            <a:pPr marL="55244"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 marL="55244">
              <a:lnSpc>
                <a:spcPct val="100000"/>
              </a:lnSpc>
              <a:spcBef>
                <a:spcPts val="35"/>
              </a:spcBef>
            </a:pPr>
            <a:endParaRPr sz="3650">
              <a:latin typeface="Times New Roman"/>
              <a:cs typeface="Times New Roman"/>
            </a:endParaRPr>
          </a:p>
          <a:p>
            <a:pPr marL="662305">
              <a:lnSpc>
                <a:spcPct val="100000"/>
              </a:lnSpc>
            </a:pPr>
            <a:r>
              <a:rPr spc="-5" dirty="0"/>
              <a:t>Disadvantage </a:t>
            </a:r>
            <a:r>
              <a:rPr dirty="0"/>
              <a:t>: risk </a:t>
            </a:r>
            <a:r>
              <a:rPr spc="-5" dirty="0"/>
              <a:t>of</a:t>
            </a:r>
            <a:r>
              <a:rPr spc="10" dirty="0"/>
              <a:t> </a:t>
            </a:r>
            <a:r>
              <a:rPr spc="-10" dirty="0"/>
              <a:t>anaphylaxis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88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224790"/>
            <a:ext cx="49809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u="none" spc="-5" dirty="0">
                <a:latin typeface="Rockwell Extra Bold"/>
                <a:cs typeface="Rockwell Extra Bold"/>
              </a:rPr>
              <a:t>Imaging</a:t>
            </a:r>
            <a:r>
              <a:rPr b="1" u="none" spc="-50" dirty="0">
                <a:latin typeface="Rockwell Extra Bold"/>
                <a:cs typeface="Rockwell Extra Bold"/>
              </a:rPr>
              <a:t> </a:t>
            </a:r>
            <a:r>
              <a:rPr b="1" u="none" spc="-5" dirty="0">
                <a:latin typeface="Rockwell Extra Bold"/>
                <a:cs typeface="Rockwell Extra Bold"/>
              </a:rPr>
              <a:t>techniques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721359"/>
            <a:ext cx="8053705" cy="568579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54965" marR="5080" indent="-342900">
              <a:lnSpc>
                <a:spcPts val="269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latin typeface="Arial"/>
                <a:cs typeface="Arial"/>
              </a:rPr>
              <a:t>Technetium </a:t>
            </a:r>
            <a:r>
              <a:rPr sz="2800" b="1" dirty="0">
                <a:latin typeface="Arial"/>
                <a:cs typeface="Arial"/>
              </a:rPr>
              <a:t>scan</a:t>
            </a:r>
            <a:r>
              <a:rPr sz="2800" dirty="0">
                <a:latin typeface="Arial"/>
                <a:cs typeface="Arial"/>
              </a:rPr>
              <a:t>: </a:t>
            </a:r>
            <a:r>
              <a:rPr sz="2800" spc="-5" dirty="0">
                <a:latin typeface="Arial"/>
                <a:cs typeface="Arial"/>
              </a:rPr>
              <a:t>Tc 99m pyrophosphate binds  avidly </a:t>
            </a:r>
            <a:r>
              <a:rPr sz="2800" dirty="0">
                <a:latin typeface="Arial"/>
                <a:cs typeface="Arial"/>
              </a:rPr>
              <a:t>to many </a:t>
            </a:r>
            <a:r>
              <a:rPr sz="2800" spc="-5" dirty="0">
                <a:latin typeface="Arial"/>
                <a:cs typeface="Arial"/>
              </a:rPr>
              <a:t>types of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amyloid.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2800" spc="-5" dirty="0">
                <a:latin typeface="Arial"/>
                <a:cs typeface="Arial"/>
              </a:rPr>
              <a:t>-strongly positive in </a:t>
            </a:r>
            <a:r>
              <a:rPr sz="2800" dirty="0">
                <a:latin typeface="Arial"/>
                <a:cs typeface="Arial"/>
              </a:rPr>
              <a:t>pt’s </a:t>
            </a:r>
            <a:r>
              <a:rPr sz="2800" spc="-5" dirty="0">
                <a:latin typeface="Arial"/>
                <a:cs typeface="Arial"/>
              </a:rPr>
              <a:t>with </a:t>
            </a:r>
            <a:r>
              <a:rPr sz="2800" dirty="0">
                <a:latin typeface="Arial"/>
                <a:cs typeface="Arial"/>
              </a:rPr>
              <a:t>severe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disease.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latin typeface="Arial"/>
                <a:cs typeface="Arial"/>
              </a:rPr>
              <a:t>Technetium </a:t>
            </a:r>
            <a:r>
              <a:rPr sz="2800" b="1" spc="-5" dirty="0">
                <a:latin typeface="Arial"/>
                <a:cs typeface="Arial"/>
              </a:rPr>
              <a:t>labeled aprotinin </a:t>
            </a:r>
            <a:r>
              <a:rPr sz="2800" dirty="0">
                <a:latin typeface="Arial"/>
                <a:cs typeface="Arial"/>
              </a:rPr>
              <a:t>more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sensitive.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latin typeface="Arial"/>
                <a:cs typeface="Arial"/>
              </a:rPr>
              <a:t>Quantitative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scintigraphy</a:t>
            </a:r>
            <a:endParaRPr sz="2800">
              <a:latin typeface="Arial"/>
              <a:cs typeface="Arial"/>
            </a:endParaRPr>
          </a:p>
          <a:p>
            <a:pPr marL="354965" marR="462280" indent="-342900">
              <a:lnSpc>
                <a:spcPts val="2690"/>
              </a:lnSpc>
              <a:spcBef>
                <a:spcPts val="670"/>
              </a:spcBef>
            </a:pPr>
            <a:r>
              <a:rPr sz="2800" spc="-5" dirty="0">
                <a:latin typeface="Arial"/>
                <a:cs typeface="Arial"/>
              </a:rPr>
              <a:t>-Done with iodine-123- labeled </a:t>
            </a:r>
            <a:r>
              <a:rPr sz="2800" dirty="0">
                <a:latin typeface="Arial"/>
                <a:cs typeface="Arial"/>
              </a:rPr>
              <a:t>serum </a:t>
            </a:r>
            <a:r>
              <a:rPr sz="2800" spc="-5" dirty="0">
                <a:latin typeface="Arial"/>
                <a:cs typeface="Arial"/>
              </a:rPr>
              <a:t>amyloid </a:t>
            </a:r>
            <a:r>
              <a:rPr sz="2800" dirty="0">
                <a:latin typeface="Arial"/>
                <a:cs typeface="Arial"/>
              </a:rPr>
              <a:t>P  </a:t>
            </a:r>
            <a:r>
              <a:rPr sz="2800" spc="-5" dirty="0">
                <a:latin typeface="Arial"/>
                <a:cs typeface="Arial"/>
              </a:rPr>
              <a:t>component </a:t>
            </a:r>
            <a:r>
              <a:rPr sz="2800" dirty="0">
                <a:latin typeface="Arial"/>
                <a:cs typeface="Arial"/>
              </a:rPr>
              <a:t>(sensitive </a:t>
            </a:r>
            <a:r>
              <a:rPr sz="2800" spc="-5" dirty="0">
                <a:latin typeface="Arial"/>
                <a:cs typeface="Arial"/>
              </a:rPr>
              <a:t>for </a:t>
            </a:r>
            <a:r>
              <a:rPr sz="2800" spc="-10" dirty="0">
                <a:latin typeface="Arial"/>
                <a:cs typeface="Arial"/>
              </a:rPr>
              <a:t>AL, ATTR </a:t>
            </a:r>
            <a:r>
              <a:rPr sz="2800" spc="-5" dirty="0">
                <a:latin typeface="Arial"/>
                <a:cs typeface="Arial"/>
              </a:rPr>
              <a:t>and AA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  <a:p>
            <a:pPr marL="354965" marR="666115" indent="-342900">
              <a:lnSpc>
                <a:spcPct val="79800"/>
              </a:lnSpc>
              <a:spcBef>
                <a:spcPts val="73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Cardiovascular magnetic resonance </a:t>
            </a:r>
            <a:r>
              <a:rPr sz="2800" dirty="0">
                <a:latin typeface="Arial"/>
                <a:cs typeface="Arial"/>
              </a:rPr>
              <a:t>imaging  </a:t>
            </a:r>
            <a:r>
              <a:rPr sz="2800" spc="-10" dirty="0">
                <a:latin typeface="Arial"/>
                <a:cs typeface="Arial"/>
              </a:rPr>
              <a:t>(CMR)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latin typeface="Arial"/>
                <a:cs typeface="Arial"/>
              </a:rPr>
              <a:t>Research:</a:t>
            </a:r>
            <a:endParaRPr sz="2800">
              <a:latin typeface="Arial"/>
              <a:cs typeface="Arial"/>
            </a:endParaRPr>
          </a:p>
          <a:p>
            <a:pPr marL="427355" lvl="1" indent="-217170">
              <a:lnSpc>
                <a:spcPct val="100000"/>
              </a:lnSpc>
              <a:spcBef>
                <a:spcPts val="20"/>
              </a:spcBef>
              <a:buChar char="-"/>
              <a:tabLst>
                <a:tab pos="427990" algn="l"/>
              </a:tabLst>
            </a:pPr>
            <a:r>
              <a:rPr sz="2800" spc="-5" dirty="0">
                <a:latin typeface="Arial"/>
                <a:cs typeface="Arial"/>
              </a:rPr>
              <a:t>Magnetic Resonance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Microimaging</a:t>
            </a:r>
            <a:endParaRPr sz="2800">
              <a:latin typeface="Arial"/>
              <a:cs typeface="Arial"/>
            </a:endParaRPr>
          </a:p>
          <a:p>
            <a:pPr marL="354965" marR="1311910" lvl="1" indent="-144780">
              <a:lnSpc>
                <a:spcPct val="79800"/>
              </a:lnSpc>
              <a:spcBef>
                <a:spcPts val="710"/>
              </a:spcBef>
              <a:buFont typeface="Arial"/>
              <a:buChar char="-"/>
              <a:tabLst>
                <a:tab pos="427990" algn="l"/>
              </a:tabLst>
            </a:pPr>
            <a:r>
              <a:rPr dirty="0"/>
              <a:t>	</a:t>
            </a:r>
            <a:r>
              <a:rPr sz="2800" spc="-5" dirty="0">
                <a:latin typeface="Arial"/>
                <a:cs typeface="Arial"/>
              </a:rPr>
              <a:t>Near infrared imaging using an </a:t>
            </a:r>
            <a:r>
              <a:rPr sz="2800" spc="-10" dirty="0">
                <a:latin typeface="Arial"/>
                <a:cs typeface="Arial"/>
              </a:rPr>
              <a:t>oxazine-  </a:t>
            </a:r>
            <a:r>
              <a:rPr sz="2800" spc="-5" dirty="0">
                <a:latin typeface="Arial"/>
                <a:cs typeface="Arial"/>
              </a:rPr>
              <a:t>derivative probe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33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1130300"/>
            <a:ext cx="7962265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latin typeface="Arial"/>
                <a:cs typeface="Arial"/>
              </a:rPr>
              <a:t>Scintigraphy </a:t>
            </a:r>
            <a:r>
              <a:rPr sz="3200" b="1" dirty="0">
                <a:latin typeface="Arial"/>
                <a:cs typeface="Arial"/>
              </a:rPr>
              <a:t>with </a:t>
            </a:r>
            <a:r>
              <a:rPr sz="3200" b="1" spc="-5" dirty="0">
                <a:latin typeface="Arial"/>
                <a:cs typeface="Arial"/>
              </a:rPr>
              <a:t>radiolabeled </a:t>
            </a:r>
            <a:r>
              <a:rPr sz="3200" b="1" dirty="0">
                <a:latin typeface="Arial"/>
                <a:cs typeface="Arial"/>
              </a:rPr>
              <a:t>serum  </a:t>
            </a:r>
            <a:r>
              <a:rPr sz="3200" b="1" spc="-5" dirty="0">
                <a:latin typeface="Arial"/>
                <a:cs typeface="Arial"/>
              </a:rPr>
              <a:t>amyloid(SAP-SERUM AMYLOID </a:t>
            </a:r>
            <a:r>
              <a:rPr sz="3200" b="1" dirty="0">
                <a:latin typeface="Arial"/>
                <a:cs typeface="Arial"/>
              </a:rPr>
              <a:t>P  </a:t>
            </a:r>
            <a:r>
              <a:rPr sz="3200" b="1" spc="-5" dirty="0">
                <a:latin typeface="Arial"/>
                <a:cs typeface="Arial"/>
              </a:rPr>
              <a:t>component) </a:t>
            </a:r>
            <a:r>
              <a:rPr sz="3200" b="1" dirty="0">
                <a:latin typeface="Arial"/>
                <a:cs typeface="Arial"/>
              </a:rPr>
              <a:t>-</a:t>
            </a:r>
            <a:r>
              <a:rPr sz="3200" dirty="0">
                <a:latin typeface="Arial"/>
                <a:cs typeface="Arial"/>
              </a:rPr>
              <a:t>component </a:t>
            </a:r>
            <a:r>
              <a:rPr sz="3200" spc="-5" dirty="0">
                <a:latin typeface="Arial"/>
                <a:cs typeface="Arial"/>
              </a:rPr>
              <a:t>is </a:t>
            </a:r>
            <a:r>
              <a:rPr sz="3200" dirty="0">
                <a:latin typeface="Arial"/>
                <a:cs typeface="Arial"/>
              </a:rPr>
              <a:t>rapid &amp;  </a:t>
            </a:r>
            <a:r>
              <a:rPr sz="3200" spc="-5" dirty="0">
                <a:latin typeface="Arial"/>
                <a:cs typeface="Arial"/>
              </a:rPr>
              <a:t>specific test </a:t>
            </a:r>
            <a:r>
              <a:rPr sz="3200" dirty="0">
                <a:latin typeface="Arial"/>
                <a:cs typeface="Arial"/>
              </a:rPr>
              <a:t>since </a:t>
            </a:r>
            <a:r>
              <a:rPr sz="3200" spc="-5" dirty="0">
                <a:latin typeface="Arial"/>
                <a:cs typeface="Arial"/>
              </a:rPr>
              <a:t>SAP </a:t>
            </a:r>
            <a:r>
              <a:rPr sz="3200" dirty="0">
                <a:latin typeface="Arial"/>
                <a:cs typeface="Arial"/>
              </a:rPr>
              <a:t>binds </a:t>
            </a:r>
            <a:r>
              <a:rPr sz="3200" spc="-5" dirty="0">
                <a:latin typeface="Arial"/>
                <a:cs typeface="Arial"/>
              </a:rPr>
              <a:t>to </a:t>
            </a:r>
            <a:r>
              <a:rPr sz="3200" dirty="0">
                <a:latin typeface="Arial"/>
                <a:cs typeface="Arial"/>
              </a:rPr>
              <a:t>amyloid, </a:t>
            </a:r>
            <a:r>
              <a:rPr sz="3200" spc="-10" dirty="0">
                <a:latin typeface="Arial"/>
                <a:cs typeface="Arial"/>
              </a:rPr>
              <a:t>it  </a:t>
            </a:r>
            <a:r>
              <a:rPr sz="3200" spc="-5" dirty="0">
                <a:latin typeface="Arial"/>
                <a:cs typeface="Arial"/>
              </a:rPr>
              <a:t>gives </a:t>
            </a:r>
            <a:r>
              <a:rPr sz="3200" dirty="0">
                <a:latin typeface="Arial"/>
                <a:cs typeface="Arial"/>
              </a:rPr>
              <a:t>measure </a:t>
            </a:r>
            <a:r>
              <a:rPr sz="3200" spc="-5" dirty="0">
                <a:latin typeface="Arial"/>
                <a:cs typeface="Arial"/>
              </a:rPr>
              <a:t>of extent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amyloidosis.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5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224790"/>
            <a:ext cx="31413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5" dirty="0"/>
              <a:t>SAP</a:t>
            </a:r>
            <a:r>
              <a:rPr u="none" spc="-75" dirty="0"/>
              <a:t> </a:t>
            </a:r>
            <a:r>
              <a:rPr u="none" spc="-5" dirty="0"/>
              <a:t>SCANNING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1209040"/>
            <a:ext cx="3332479" cy="4718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7325">
              <a:lnSpc>
                <a:spcPct val="100000"/>
              </a:lnSpc>
              <a:spcBef>
                <a:spcPts val="100"/>
              </a:spcBef>
            </a:pPr>
            <a:r>
              <a:rPr sz="4200" spc="-307" baseline="2976" dirty="0">
                <a:latin typeface="Arial"/>
                <a:cs typeface="Arial"/>
              </a:rPr>
              <a:t>•</a:t>
            </a:r>
            <a:r>
              <a:rPr sz="2800" dirty="0">
                <a:latin typeface="Arial"/>
                <a:cs typeface="Arial"/>
              </a:rPr>
              <a:t>I</a:t>
            </a:r>
            <a:r>
              <a:rPr sz="2800" spc="-5" dirty="0">
                <a:latin typeface="Arial"/>
                <a:cs typeface="Arial"/>
              </a:rPr>
              <a:t>odine</a:t>
            </a:r>
            <a:r>
              <a:rPr sz="2800" spc="5" dirty="0">
                <a:latin typeface="Arial"/>
                <a:cs typeface="Arial"/>
              </a:rPr>
              <a:t>-</a:t>
            </a:r>
            <a:r>
              <a:rPr sz="2800" spc="-5" dirty="0">
                <a:latin typeface="Arial"/>
                <a:cs typeface="Arial"/>
              </a:rPr>
              <a:t>123-</a:t>
            </a:r>
            <a:r>
              <a:rPr sz="2800" spc="5" dirty="0">
                <a:latin typeface="Arial"/>
                <a:cs typeface="Arial"/>
              </a:rPr>
              <a:t>l</a:t>
            </a:r>
            <a:r>
              <a:rPr sz="2800" spc="-5" dirty="0">
                <a:latin typeface="Arial"/>
                <a:cs typeface="Arial"/>
              </a:rPr>
              <a:t>abell</a:t>
            </a:r>
            <a:r>
              <a:rPr sz="2800" spc="10" dirty="0">
                <a:latin typeface="Arial"/>
                <a:cs typeface="Arial"/>
              </a:rPr>
              <a:t>e</a:t>
            </a:r>
            <a:r>
              <a:rPr sz="2800" dirty="0">
                <a:latin typeface="Arial"/>
                <a:cs typeface="Arial"/>
              </a:rPr>
              <a:t>d  </a:t>
            </a:r>
            <a:r>
              <a:rPr sz="2800" spc="-10" dirty="0">
                <a:latin typeface="Arial"/>
                <a:cs typeface="Arial"/>
              </a:rPr>
              <a:t>SAP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injected.</a:t>
            </a:r>
            <a:endParaRPr sz="2800">
              <a:latin typeface="Arial"/>
              <a:cs typeface="Arial"/>
            </a:endParaRPr>
          </a:p>
          <a:p>
            <a:pPr marL="12700" marR="1171575">
              <a:lnSpc>
                <a:spcPct val="100000"/>
              </a:lnSpc>
              <a:buSzPct val="96428"/>
              <a:buChar char="•"/>
              <a:tabLst>
                <a:tab pos="138430" algn="l"/>
              </a:tabLst>
            </a:pPr>
            <a:r>
              <a:rPr sz="2800" spc="-5" dirty="0">
                <a:latin typeface="Arial"/>
                <a:cs typeface="Arial"/>
              </a:rPr>
              <a:t>Visualize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the  scintigraphy</a:t>
            </a:r>
            <a:endParaRPr sz="2800">
              <a:latin typeface="Arial"/>
              <a:cs typeface="Arial"/>
            </a:endParaRPr>
          </a:p>
          <a:p>
            <a:pPr marL="12700" marR="265430">
              <a:lnSpc>
                <a:spcPts val="3360"/>
              </a:lnSpc>
              <a:spcBef>
                <a:spcPts val="100"/>
              </a:spcBef>
              <a:buSzPct val="96428"/>
              <a:buChar char="•"/>
              <a:tabLst>
                <a:tab pos="138430" algn="l"/>
              </a:tabLst>
            </a:pPr>
            <a:r>
              <a:rPr sz="2800" spc="-5" dirty="0">
                <a:latin typeface="Arial"/>
                <a:cs typeface="Arial"/>
              </a:rPr>
              <a:t>24hr whole-body  retention of I-123 is  </a:t>
            </a:r>
            <a:r>
              <a:rPr sz="2800" dirty="0">
                <a:latin typeface="Arial"/>
                <a:cs typeface="Arial"/>
              </a:rPr>
              <a:t>visualised.</a:t>
            </a:r>
            <a:endParaRPr sz="2800">
              <a:latin typeface="Arial"/>
              <a:cs typeface="Arial"/>
            </a:endParaRPr>
          </a:p>
          <a:p>
            <a:pPr marL="12700" marR="86360">
              <a:lnSpc>
                <a:spcPts val="3360"/>
              </a:lnSpc>
              <a:buSzPct val="96428"/>
              <a:buChar char="•"/>
              <a:tabLst>
                <a:tab pos="138430" algn="l"/>
              </a:tabLst>
            </a:pPr>
            <a:r>
              <a:rPr sz="2800" spc="-10" dirty="0">
                <a:latin typeface="Arial"/>
                <a:cs typeface="Arial"/>
              </a:rPr>
              <a:t>SAP </a:t>
            </a:r>
            <a:r>
              <a:rPr sz="2800" spc="-5" dirty="0">
                <a:latin typeface="Arial"/>
                <a:cs typeface="Arial"/>
              </a:rPr>
              <a:t>is higher in pts  with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Amyloidosis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ts val="3360"/>
              </a:lnSpc>
              <a:buSzPct val="96428"/>
              <a:buChar char="•"/>
              <a:tabLst>
                <a:tab pos="138430" algn="l"/>
              </a:tabLst>
            </a:pPr>
            <a:r>
              <a:rPr sz="2800" spc="-5" dirty="0">
                <a:latin typeface="Arial"/>
                <a:cs typeface="Arial"/>
              </a:rPr>
              <a:t>Distribution of organ  involvement is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seen.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48200" y="774700"/>
            <a:ext cx="4038600" cy="52158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1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75279" y="285750"/>
            <a:ext cx="33934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/>
              <a:t>TISSUE</a:t>
            </a:r>
            <a:r>
              <a:rPr sz="2800" spc="-55" dirty="0"/>
              <a:t> </a:t>
            </a:r>
            <a:r>
              <a:rPr sz="2800" spc="-10" dirty="0"/>
              <a:t>DIAGNOSIS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457200" y="1536700"/>
            <a:ext cx="8229600" cy="5086350"/>
          </a:xfrm>
          <a:custGeom>
            <a:avLst/>
            <a:gdLst/>
            <a:ahLst/>
            <a:cxnLst/>
            <a:rect l="l" t="t" r="r" b="b"/>
            <a:pathLst>
              <a:path w="8229600" h="5086350">
                <a:moveTo>
                  <a:pt x="0" y="0"/>
                </a:moveTo>
                <a:lnTo>
                  <a:pt x="8229600" y="0"/>
                </a:lnTo>
                <a:lnTo>
                  <a:pt x="8229600" y="5086350"/>
                </a:lnTo>
                <a:lnTo>
                  <a:pt x="0" y="5086350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4669" y="1093470"/>
            <a:ext cx="7513955" cy="541274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703580" indent="2457450">
              <a:lnSpc>
                <a:spcPct val="106200"/>
              </a:lnSpc>
              <a:spcBef>
                <a:spcPts val="250"/>
              </a:spcBef>
            </a:pP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Tissues </a:t>
            </a:r>
            <a:r>
              <a:rPr sz="28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 </a:t>
            </a: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biopsy 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b="1" spc="-5" dirty="0">
                <a:latin typeface="Calibri"/>
                <a:cs typeface="Calibri"/>
              </a:rPr>
              <a:t>Subcutaneous fat aspiration (provides </a:t>
            </a:r>
            <a:r>
              <a:rPr sz="2800" b="1" spc="-10" dirty="0">
                <a:latin typeface="Calibri"/>
                <a:cs typeface="Calibri"/>
              </a:rPr>
              <a:t>enough  </a:t>
            </a:r>
            <a:r>
              <a:rPr sz="2800" b="1" spc="-5" dirty="0">
                <a:latin typeface="Calibri"/>
                <a:cs typeface="Calibri"/>
              </a:rPr>
              <a:t>material for all </a:t>
            </a:r>
            <a:r>
              <a:rPr sz="2800" b="1" spc="-10" dirty="0">
                <a:latin typeface="Calibri"/>
                <a:cs typeface="Calibri"/>
              </a:rPr>
              <a:t>investigations) </a:t>
            </a:r>
            <a:r>
              <a:rPr sz="2800" b="1" dirty="0">
                <a:latin typeface="Calibri"/>
                <a:cs typeface="Calibri"/>
              </a:rPr>
              <a:t>–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60%</a:t>
            </a:r>
            <a:endParaRPr sz="2800">
              <a:latin typeface="Calibri"/>
              <a:cs typeface="Calibri"/>
            </a:endParaRPr>
          </a:p>
          <a:p>
            <a:pPr marL="12700" marR="5532755">
              <a:lnSpc>
                <a:spcPct val="122600"/>
              </a:lnSpc>
            </a:pPr>
            <a:r>
              <a:rPr sz="2800" b="1" spc="-5" dirty="0">
                <a:latin typeface="Calibri"/>
                <a:cs typeface="Calibri"/>
              </a:rPr>
              <a:t>Rectal</a:t>
            </a:r>
            <a:r>
              <a:rPr sz="2800" b="1" spc="-10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biopsy  Gums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2800" b="1" spc="-5" dirty="0">
                <a:latin typeface="Calibri"/>
                <a:cs typeface="Calibri"/>
              </a:rPr>
              <a:t>Bone</a:t>
            </a:r>
            <a:r>
              <a:rPr sz="2800" b="1" spc="-1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marrow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  <a:tabLst>
                <a:tab pos="3722370" algn="l"/>
              </a:tabLst>
            </a:pPr>
            <a:r>
              <a:rPr sz="2800" b="1" spc="-5" dirty="0">
                <a:latin typeface="Calibri"/>
                <a:cs typeface="Calibri"/>
              </a:rPr>
              <a:t>Others: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kidneys,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nerves,	heart,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liver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  <a:spcBef>
                <a:spcPts val="700"/>
              </a:spcBef>
            </a:pPr>
            <a:r>
              <a:rPr sz="2800" b="1" spc="-5" dirty="0">
                <a:latin typeface="Calibri"/>
                <a:cs typeface="Calibri"/>
              </a:rPr>
              <a:t>Organ biopsy: if subcutaneous fat </a:t>
            </a:r>
            <a:r>
              <a:rPr sz="2800" b="1" spc="-10" dirty="0">
                <a:latin typeface="Calibri"/>
                <a:cs typeface="Calibri"/>
              </a:rPr>
              <a:t>investigation </a:t>
            </a:r>
            <a:r>
              <a:rPr sz="2800" b="1" spc="-5" dirty="0">
                <a:latin typeface="Calibri"/>
                <a:cs typeface="Calibri"/>
              </a:rPr>
              <a:t>did  not provide </a:t>
            </a:r>
            <a:r>
              <a:rPr sz="2800" b="1" spc="-10" dirty="0">
                <a:latin typeface="Calibri"/>
                <a:cs typeface="Calibri"/>
              </a:rPr>
              <a:t>diagnosis</a:t>
            </a:r>
            <a:endParaRPr sz="2800">
              <a:latin typeface="Calibri"/>
              <a:cs typeface="Calibri"/>
            </a:endParaRPr>
          </a:p>
          <a:p>
            <a:pPr marL="12700" marR="45720">
              <a:lnSpc>
                <a:spcPct val="101800"/>
              </a:lnSpc>
              <a:spcBef>
                <a:spcPts val="700"/>
              </a:spcBef>
            </a:pPr>
            <a:r>
              <a:rPr sz="2800" b="1" spc="-10" dirty="0">
                <a:latin typeface="Calibri"/>
                <a:cs typeface="Calibri"/>
              </a:rPr>
              <a:t>Kidney </a:t>
            </a:r>
            <a:r>
              <a:rPr sz="2800" b="1" spc="-5" dirty="0">
                <a:latin typeface="Calibri"/>
                <a:cs typeface="Calibri"/>
              </a:rPr>
              <a:t>biopsy to determine the cause of </a:t>
            </a:r>
            <a:r>
              <a:rPr sz="2800" b="1" spc="-10" dirty="0">
                <a:latin typeface="Calibri"/>
                <a:cs typeface="Calibri"/>
              </a:rPr>
              <a:t>nephrotic  </a:t>
            </a:r>
            <a:r>
              <a:rPr sz="2800" b="1" spc="-5" dirty="0">
                <a:latin typeface="Calibri"/>
                <a:cs typeface="Calibri"/>
              </a:rPr>
              <a:t>syndrome (informativity is</a:t>
            </a:r>
            <a:r>
              <a:rPr sz="2800" b="1" spc="-3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100%)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40170" y="2044700"/>
            <a:ext cx="2246629" cy="1915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6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224790"/>
            <a:ext cx="58750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u="none" spc="-5" dirty="0">
                <a:latin typeface="Arial"/>
                <a:cs typeface="Arial"/>
              </a:rPr>
              <a:t>ABDOMINAL FAT</a:t>
            </a:r>
            <a:r>
              <a:rPr b="0" u="none" spc="-35" dirty="0">
                <a:latin typeface="Arial"/>
                <a:cs typeface="Arial"/>
              </a:rPr>
              <a:t> </a:t>
            </a:r>
            <a:r>
              <a:rPr b="0" u="none" spc="-5" dirty="0">
                <a:latin typeface="Arial"/>
                <a:cs typeface="Arial"/>
              </a:rPr>
              <a:t>ASPIRATION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730250"/>
            <a:ext cx="114935" cy="76200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dirty="0"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000" dirty="0"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7569" y="744220"/>
            <a:ext cx="2738755" cy="106680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dirty="0">
                <a:latin typeface="Arial"/>
                <a:cs typeface="Arial"/>
              </a:rPr>
              <a:t>Technique used :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FNAC</a:t>
            </a:r>
            <a:endParaRPr sz="2000">
              <a:latin typeface="Arial"/>
              <a:cs typeface="Arial"/>
            </a:endParaRPr>
          </a:p>
          <a:p>
            <a:pPr marL="12700" marR="146685">
              <a:lnSpc>
                <a:spcPct val="100000"/>
              </a:lnSpc>
              <a:spcBef>
                <a:spcPts val="500"/>
              </a:spcBef>
            </a:pPr>
            <a:r>
              <a:rPr sz="2000" dirty="0">
                <a:latin typeface="Arial"/>
                <a:cs typeface="Arial"/>
              </a:rPr>
              <a:t>( </a:t>
            </a:r>
            <a:r>
              <a:rPr sz="2000" spc="-5" dirty="0">
                <a:latin typeface="Arial"/>
                <a:cs typeface="Arial"/>
              </a:rPr>
              <a:t>fine </a:t>
            </a:r>
            <a:r>
              <a:rPr sz="2000" dirty="0">
                <a:latin typeface="Arial"/>
                <a:cs typeface="Arial"/>
              </a:rPr>
              <a:t>needle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aspiration  cytology)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3840" y="2016760"/>
            <a:ext cx="8549640" cy="43294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84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88900"/>
            <a:ext cx="7933055" cy="5633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56105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Rockwell Extra Bold"/>
                <a:cs typeface="Rockwell Extra Bold"/>
              </a:rPr>
              <a:t>Morphlogical features</a:t>
            </a:r>
            <a:r>
              <a:rPr sz="3200" b="1" spc="-45" dirty="0">
                <a:latin typeface="Rockwell Extra Bold"/>
                <a:cs typeface="Rockwell Extra Bold"/>
              </a:rPr>
              <a:t> </a:t>
            </a:r>
            <a:r>
              <a:rPr sz="3200" b="1" dirty="0">
                <a:latin typeface="Rockwell Extra Bold"/>
                <a:cs typeface="Rockwell Extra Bold"/>
              </a:rPr>
              <a:t>of  </a:t>
            </a:r>
            <a:r>
              <a:rPr sz="3200" b="1" spc="-5" dirty="0">
                <a:latin typeface="Rockwell Extra Bold"/>
                <a:cs typeface="Rockwell Extra Bold"/>
              </a:rPr>
              <a:t>amyloidosis </a:t>
            </a:r>
            <a:r>
              <a:rPr sz="3200" b="1" dirty="0">
                <a:latin typeface="Rockwell Extra Bold"/>
                <a:cs typeface="Rockwell Extra Bold"/>
              </a:rPr>
              <a:t>of</a:t>
            </a:r>
            <a:r>
              <a:rPr sz="3200" b="1" spc="-20" dirty="0">
                <a:latin typeface="Rockwell Extra Bold"/>
                <a:cs typeface="Rockwell Extra Bold"/>
              </a:rPr>
              <a:t> </a:t>
            </a:r>
            <a:r>
              <a:rPr sz="3200" b="1" spc="-5" dirty="0">
                <a:latin typeface="Rockwell Extra Bold"/>
                <a:cs typeface="Rockwell Extra Bold"/>
              </a:rPr>
              <a:t>organs</a:t>
            </a:r>
            <a:endParaRPr sz="3200">
              <a:latin typeface="Rockwell Extra Bold"/>
              <a:cs typeface="Rockwell Extra Bold"/>
            </a:endParaRPr>
          </a:p>
          <a:p>
            <a:pPr marL="354965" marR="5080" indent="-5080">
              <a:lnSpc>
                <a:spcPct val="99900"/>
              </a:lnSpc>
              <a:spcBef>
                <a:spcPts val="1140"/>
              </a:spcBef>
            </a:pPr>
            <a:r>
              <a:rPr sz="3200" dirty="0">
                <a:latin typeface="Arial"/>
                <a:cs typeface="Arial"/>
              </a:rPr>
              <a:t>Amyloidosis of </a:t>
            </a:r>
            <a:r>
              <a:rPr sz="3200" spc="-5" dirty="0">
                <a:latin typeface="Arial"/>
                <a:cs typeface="Arial"/>
              </a:rPr>
              <a:t>different </a:t>
            </a:r>
            <a:r>
              <a:rPr sz="3200" dirty="0">
                <a:latin typeface="Arial"/>
                <a:cs typeface="Arial"/>
              </a:rPr>
              <a:t>organs show  variation </a:t>
            </a:r>
            <a:r>
              <a:rPr sz="3200" spc="-10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morphologic </a:t>
            </a:r>
            <a:r>
              <a:rPr sz="3200" spc="-5" dirty="0">
                <a:latin typeface="Arial"/>
                <a:cs typeface="Arial"/>
              </a:rPr>
              <a:t>patterns, </a:t>
            </a:r>
            <a:r>
              <a:rPr sz="3200" b="1" i="1" spc="-5" dirty="0">
                <a:latin typeface="Arial"/>
                <a:cs typeface="Arial"/>
              </a:rPr>
              <a:t>general  </a:t>
            </a:r>
            <a:r>
              <a:rPr sz="3200" spc="-5" dirty="0">
                <a:latin typeface="Arial"/>
                <a:cs typeface="Arial"/>
              </a:rPr>
              <a:t>features </a:t>
            </a:r>
            <a:r>
              <a:rPr sz="3200" dirty="0">
                <a:latin typeface="Arial"/>
                <a:cs typeface="Arial"/>
              </a:rPr>
              <a:t>are:</a:t>
            </a:r>
            <a:endParaRPr sz="3200">
              <a:latin typeface="Arial"/>
              <a:cs typeface="Arial"/>
            </a:endParaRPr>
          </a:p>
          <a:p>
            <a:pPr marL="354965" marR="879475" indent="-116839">
              <a:lnSpc>
                <a:spcPct val="100000"/>
              </a:lnSpc>
              <a:spcBef>
                <a:spcPts val="800"/>
              </a:spcBef>
            </a:pPr>
            <a:r>
              <a:rPr sz="3200" b="1" i="1" dirty="0">
                <a:latin typeface="Arial"/>
                <a:cs typeface="Arial"/>
              </a:rPr>
              <a:t>Grossly</a:t>
            </a:r>
            <a:r>
              <a:rPr sz="3200" dirty="0">
                <a:latin typeface="Arial"/>
                <a:cs typeface="Arial"/>
              </a:rPr>
              <a:t>-affected organ </a:t>
            </a:r>
            <a:r>
              <a:rPr sz="3200" spc="-5" dirty="0">
                <a:latin typeface="Arial"/>
                <a:cs typeface="Arial"/>
              </a:rPr>
              <a:t>is large, grey,  </a:t>
            </a:r>
            <a:r>
              <a:rPr sz="3200" spc="-10" dirty="0">
                <a:latin typeface="Arial"/>
                <a:cs typeface="Arial"/>
              </a:rPr>
              <a:t>waxy </a:t>
            </a:r>
            <a:r>
              <a:rPr sz="3200" dirty="0">
                <a:latin typeface="Arial"/>
                <a:cs typeface="Arial"/>
              </a:rPr>
              <a:t>and </a:t>
            </a:r>
            <a:r>
              <a:rPr sz="3200" spc="-5" dirty="0">
                <a:latin typeface="Arial"/>
                <a:cs typeface="Arial"/>
              </a:rPr>
              <a:t>rubbery(firm </a:t>
            </a:r>
            <a:r>
              <a:rPr sz="3200" dirty="0">
                <a:latin typeface="Arial"/>
                <a:cs typeface="Arial"/>
              </a:rPr>
              <a:t>consistency).</a:t>
            </a:r>
            <a:endParaRPr sz="3200">
              <a:latin typeface="Arial"/>
              <a:cs typeface="Arial"/>
            </a:endParaRPr>
          </a:p>
          <a:p>
            <a:pPr marL="354965" marR="31750">
              <a:lnSpc>
                <a:spcPct val="99900"/>
              </a:lnSpc>
              <a:spcBef>
                <a:spcPts val="5"/>
              </a:spcBef>
            </a:pPr>
            <a:r>
              <a:rPr sz="3200" b="1" i="1" spc="-5" dirty="0">
                <a:latin typeface="Arial"/>
                <a:cs typeface="Arial"/>
              </a:rPr>
              <a:t>Microscopically</a:t>
            </a:r>
            <a:r>
              <a:rPr sz="3200" spc="-5" dirty="0">
                <a:latin typeface="Arial"/>
                <a:cs typeface="Arial"/>
              </a:rPr>
              <a:t>,deposits </a:t>
            </a:r>
            <a:r>
              <a:rPr sz="3200" dirty="0">
                <a:latin typeface="Arial"/>
                <a:cs typeface="Arial"/>
              </a:rPr>
              <a:t>are </a:t>
            </a:r>
            <a:r>
              <a:rPr sz="3200" spc="-5" dirty="0">
                <a:latin typeface="Arial"/>
                <a:cs typeface="Arial"/>
              </a:rPr>
              <a:t>always  extracellular,begins between the cells  </a:t>
            </a:r>
            <a:r>
              <a:rPr sz="3200" dirty="0">
                <a:latin typeface="Arial"/>
                <a:cs typeface="Arial"/>
              </a:rPr>
              <a:t>close </a:t>
            </a:r>
            <a:r>
              <a:rPr sz="3200" spc="-5" dirty="0">
                <a:latin typeface="Arial"/>
                <a:cs typeface="Arial"/>
              </a:rPr>
              <a:t>to the </a:t>
            </a:r>
            <a:r>
              <a:rPr sz="3200" spc="5" dirty="0">
                <a:latin typeface="Arial"/>
                <a:cs typeface="Arial"/>
              </a:rPr>
              <a:t>basement membrane </a:t>
            </a:r>
            <a:r>
              <a:rPr sz="3200" dirty="0">
                <a:latin typeface="Arial"/>
                <a:cs typeface="Arial"/>
              </a:rPr>
              <a:t>and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are  </a:t>
            </a:r>
            <a:r>
              <a:rPr sz="3200" dirty="0">
                <a:latin typeface="Arial"/>
                <a:cs typeface="Arial"/>
              </a:rPr>
              <a:t>amorphous,eosinophilic.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1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224790"/>
            <a:ext cx="7806690" cy="6094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35"/>
              </a:lnSpc>
              <a:spcBef>
                <a:spcPts val="100"/>
              </a:spcBef>
            </a:pPr>
            <a:r>
              <a:rPr sz="3200" b="1" spc="-5" dirty="0">
                <a:latin typeface="Arial"/>
                <a:cs typeface="Arial"/>
              </a:rPr>
              <a:t>Amyloidosis of</a:t>
            </a:r>
            <a:r>
              <a:rPr sz="3200" b="1" spc="-1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KIDNEY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ts val="3835"/>
              </a:lnSpc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Most </a:t>
            </a:r>
            <a:r>
              <a:rPr sz="3200" spc="5" dirty="0">
                <a:latin typeface="Arial"/>
                <a:cs typeface="Arial"/>
              </a:rPr>
              <a:t>common </a:t>
            </a:r>
            <a:r>
              <a:rPr sz="3200" dirty="0">
                <a:latin typeface="Arial"/>
                <a:cs typeface="Arial"/>
              </a:rPr>
              <a:t>and serious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form.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4500">
              <a:latin typeface="Times New Roman"/>
              <a:cs typeface="Times New Roman"/>
            </a:endParaRPr>
          </a:p>
          <a:p>
            <a:pPr marL="354965" marR="339090" indent="-342900" algn="just">
              <a:lnSpc>
                <a:spcPct val="799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i="1" dirty="0">
                <a:latin typeface="Arial"/>
                <a:cs typeface="Arial"/>
              </a:rPr>
              <a:t>Grossly</a:t>
            </a:r>
            <a:r>
              <a:rPr sz="3200" dirty="0">
                <a:latin typeface="Arial"/>
                <a:cs typeface="Arial"/>
              </a:rPr>
              <a:t>,kidneys </a:t>
            </a:r>
            <a:r>
              <a:rPr sz="3200" spc="5" dirty="0">
                <a:latin typeface="Arial"/>
                <a:cs typeface="Arial"/>
              </a:rPr>
              <a:t>may </a:t>
            </a:r>
            <a:r>
              <a:rPr sz="3200" dirty="0">
                <a:latin typeface="Arial"/>
                <a:cs typeface="Arial"/>
              </a:rPr>
              <a:t>be normal-sized,  enlarged or shrunken </a:t>
            </a:r>
            <a:r>
              <a:rPr sz="3200" spc="-10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advance cases  because of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ischemia.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3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latin typeface="Arial"/>
                <a:cs typeface="Arial"/>
              </a:rPr>
              <a:t>C/S </a:t>
            </a:r>
            <a:r>
              <a:rPr sz="3200" spc="-5" dirty="0">
                <a:latin typeface="Arial"/>
                <a:cs typeface="Arial"/>
              </a:rPr>
              <a:t>is </a:t>
            </a:r>
            <a:r>
              <a:rPr sz="3200" dirty="0">
                <a:latin typeface="Arial"/>
                <a:cs typeface="Arial"/>
              </a:rPr>
              <a:t>pale,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waxy,translucent.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450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799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i="1" spc="-5" dirty="0">
                <a:latin typeface="Arial"/>
                <a:cs typeface="Arial"/>
              </a:rPr>
              <a:t>Microscopically, </a:t>
            </a:r>
            <a:r>
              <a:rPr sz="3200" dirty="0">
                <a:latin typeface="Arial"/>
                <a:cs typeface="Arial"/>
              </a:rPr>
              <a:t>amyloid deposit  </a:t>
            </a:r>
            <a:r>
              <a:rPr sz="3200" spc="-5" dirty="0">
                <a:latin typeface="Arial"/>
                <a:cs typeface="Arial"/>
              </a:rPr>
              <a:t>primarily </a:t>
            </a:r>
            <a:r>
              <a:rPr sz="3200" spc="-10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glomeruli, but </a:t>
            </a:r>
            <a:r>
              <a:rPr sz="3200" spc="-5" dirty="0">
                <a:latin typeface="Arial"/>
                <a:cs typeface="Arial"/>
              </a:rPr>
              <a:t>arteries,  arterioles </a:t>
            </a:r>
            <a:r>
              <a:rPr sz="3200" dirty="0">
                <a:latin typeface="Arial"/>
                <a:cs typeface="Arial"/>
              </a:rPr>
              <a:t>and peritubular tissues </a:t>
            </a:r>
            <a:r>
              <a:rPr sz="3200" spc="-5" dirty="0">
                <a:latin typeface="Arial"/>
                <a:cs typeface="Arial"/>
              </a:rPr>
              <a:t>are also  affected.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48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0"/>
            <a:ext cx="734187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65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730249"/>
            <a:ext cx="3309620" cy="448183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490"/>
              </a:spcBef>
            </a:pPr>
            <a:r>
              <a:rPr sz="2400" b="1" spc="-5" dirty="0">
                <a:latin typeface="Arial"/>
                <a:cs typeface="Arial"/>
              </a:rPr>
              <a:t>Glomeruli:</a:t>
            </a:r>
            <a:endParaRPr sz="2400">
              <a:latin typeface="Arial"/>
              <a:cs typeface="Arial"/>
            </a:endParaRPr>
          </a:p>
          <a:p>
            <a:pPr marL="354965" marR="292100" indent="-342900">
              <a:lnSpc>
                <a:spcPct val="92900"/>
              </a:lnSpc>
              <a:spcBef>
                <a:spcPts val="595"/>
              </a:spcBef>
            </a:pPr>
            <a:r>
              <a:rPr sz="2000" spc="-10" dirty="0">
                <a:latin typeface="Arial"/>
                <a:cs typeface="Arial"/>
              </a:rPr>
              <a:t>-</a:t>
            </a:r>
            <a:r>
              <a:rPr sz="2400" spc="-10" dirty="0">
                <a:latin typeface="Arial"/>
                <a:cs typeface="Arial"/>
              </a:rPr>
              <a:t>Begins </a:t>
            </a:r>
            <a:r>
              <a:rPr sz="2400" spc="-5" dirty="0">
                <a:latin typeface="Arial"/>
                <a:cs typeface="Arial"/>
              </a:rPr>
              <a:t>in mesangium  </a:t>
            </a:r>
            <a:r>
              <a:rPr sz="2400" spc="-10" dirty="0">
                <a:latin typeface="Arial"/>
                <a:cs typeface="Arial"/>
              </a:rPr>
              <a:t>extending </a:t>
            </a:r>
            <a:r>
              <a:rPr sz="2400" spc="-5" dirty="0">
                <a:latin typeface="Arial"/>
                <a:cs typeface="Arial"/>
              </a:rPr>
              <a:t>into  capillary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walls</a:t>
            </a:r>
            <a:endParaRPr sz="2400">
              <a:latin typeface="Arial"/>
              <a:cs typeface="Arial"/>
            </a:endParaRPr>
          </a:p>
          <a:p>
            <a:pPr marL="354965" marR="5080" indent="-342900">
              <a:lnSpc>
                <a:spcPts val="2670"/>
              </a:lnSpc>
              <a:spcBef>
                <a:spcPts val="660"/>
              </a:spcBef>
            </a:pPr>
            <a:r>
              <a:rPr sz="2400" spc="-5" dirty="0">
                <a:latin typeface="Arial"/>
                <a:cs typeface="Arial"/>
              </a:rPr>
              <a:t>glomerulus is flooded by  confluent </a:t>
            </a:r>
            <a:r>
              <a:rPr sz="2400" dirty="0">
                <a:latin typeface="Arial"/>
                <a:cs typeface="Arial"/>
              </a:rPr>
              <a:t>masses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or</a:t>
            </a:r>
            <a:endParaRPr sz="2400">
              <a:latin typeface="Arial"/>
              <a:cs typeface="Arial"/>
            </a:endParaRPr>
          </a:p>
          <a:p>
            <a:pPr marL="354965" marR="480059" indent="-342900">
              <a:lnSpc>
                <a:spcPts val="2670"/>
              </a:lnSpc>
              <a:spcBef>
                <a:spcPts val="610"/>
              </a:spcBef>
            </a:pPr>
            <a:r>
              <a:rPr sz="2400" i="1" spc="-5" dirty="0">
                <a:latin typeface="Arial"/>
                <a:cs typeface="Arial"/>
              </a:rPr>
              <a:t>interlacing ribbons</a:t>
            </a:r>
            <a:r>
              <a:rPr sz="2400" i="1" spc="-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of  amyloid.</a:t>
            </a:r>
            <a:endParaRPr sz="2400">
              <a:latin typeface="Arial"/>
              <a:cs typeface="Arial"/>
            </a:endParaRPr>
          </a:p>
          <a:p>
            <a:pPr marL="354965" marR="55880" indent="-342900">
              <a:lnSpc>
                <a:spcPct val="92800"/>
              </a:lnSpc>
              <a:spcBef>
                <a:spcPts val="55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Homogenous  amorphous  </a:t>
            </a:r>
            <a:r>
              <a:rPr sz="2400" spc="-10" dirty="0">
                <a:latin typeface="Arial"/>
                <a:cs typeface="Arial"/>
              </a:rPr>
              <a:t>eosinophilic </a:t>
            </a:r>
            <a:r>
              <a:rPr sz="2400" spc="-5" dirty="0">
                <a:latin typeface="Arial"/>
                <a:cs typeface="Arial"/>
              </a:rPr>
              <a:t>deposits:  </a:t>
            </a:r>
            <a:r>
              <a:rPr sz="2400" spc="-10" dirty="0">
                <a:latin typeface="Arial"/>
                <a:cs typeface="Arial"/>
              </a:rPr>
              <a:t>H&amp;E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70959" y="190500"/>
            <a:ext cx="5224780" cy="6052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7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511809"/>
            <a:ext cx="1682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7569" y="533400"/>
            <a:ext cx="7461250" cy="902969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 marR="5080" indent="111760">
              <a:lnSpc>
                <a:spcPct val="79900"/>
              </a:lnSpc>
              <a:spcBef>
                <a:spcPts val="869"/>
              </a:spcBef>
              <a:tabLst>
                <a:tab pos="4196080" algn="l"/>
                <a:tab pos="5711190" algn="l"/>
              </a:tabLst>
            </a:pPr>
            <a:r>
              <a:rPr sz="3200" dirty="0">
                <a:latin typeface="Arial"/>
                <a:cs typeface="Arial"/>
              </a:rPr>
              <a:t>The </a:t>
            </a:r>
            <a:r>
              <a:rPr sz="3200" spc="-5" dirty="0">
                <a:latin typeface="Arial"/>
                <a:cs typeface="Arial"/>
              </a:rPr>
              <a:t>fibrils are </a:t>
            </a:r>
            <a:r>
              <a:rPr sz="3200" dirty="0">
                <a:latin typeface="Arial"/>
                <a:cs typeface="Arial"/>
              </a:rPr>
              <a:t>formed by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aggregation  of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misfolded, normally	soluble	proteins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669" y="1972309"/>
            <a:ext cx="7694295" cy="390017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4965" marR="688340" indent="-342900">
              <a:lnSpc>
                <a:spcPct val="79900"/>
              </a:lnSpc>
              <a:spcBef>
                <a:spcPts val="869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Deposition </a:t>
            </a:r>
            <a:r>
              <a:rPr sz="3200" dirty="0">
                <a:latin typeface="Arial"/>
                <a:cs typeface="Arial"/>
              </a:rPr>
              <a:t>of amyloid </a:t>
            </a:r>
            <a:r>
              <a:rPr sz="3200" spc="-10" dirty="0">
                <a:latin typeface="Arial"/>
                <a:cs typeface="Arial"/>
              </a:rPr>
              <a:t>fibrils </a:t>
            </a:r>
            <a:r>
              <a:rPr sz="3200" spc="-5" dirty="0">
                <a:latin typeface="Arial"/>
                <a:cs typeface="Arial"/>
              </a:rPr>
              <a:t>is </a:t>
            </a:r>
            <a:r>
              <a:rPr sz="3200" dirty="0">
                <a:latin typeface="Arial"/>
                <a:cs typeface="Arial"/>
              </a:rPr>
              <a:t>usualy  </a:t>
            </a:r>
            <a:r>
              <a:rPr sz="3200" spc="-5" dirty="0">
                <a:latin typeface="Arial"/>
                <a:cs typeface="Arial"/>
              </a:rPr>
              <a:t>extracellular.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450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799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Amyloidosis or “protein </a:t>
            </a:r>
            <a:r>
              <a:rPr sz="3200" spc="-5" dirty="0">
                <a:latin typeface="Arial"/>
                <a:cs typeface="Arial"/>
              </a:rPr>
              <a:t>aggregation  </a:t>
            </a:r>
            <a:r>
              <a:rPr sz="3200" dirty="0">
                <a:latin typeface="Arial"/>
                <a:cs typeface="Arial"/>
              </a:rPr>
              <a:t>diseases” should not be considered as  single disease </a:t>
            </a:r>
            <a:r>
              <a:rPr sz="3200" spc="-5" dirty="0">
                <a:latin typeface="Arial"/>
                <a:cs typeface="Arial"/>
              </a:rPr>
              <a:t>entity its rather </a:t>
            </a:r>
            <a:r>
              <a:rPr sz="3200" dirty="0">
                <a:latin typeface="Arial"/>
                <a:cs typeface="Arial"/>
              </a:rPr>
              <a:t>a group of  </a:t>
            </a:r>
            <a:r>
              <a:rPr sz="3200" spc="-5" dirty="0">
                <a:latin typeface="Arial"/>
                <a:cs typeface="Arial"/>
              </a:rPr>
              <a:t>inherited </a:t>
            </a:r>
            <a:r>
              <a:rPr sz="3200" dirty="0">
                <a:latin typeface="Arial"/>
                <a:cs typeface="Arial"/>
              </a:rPr>
              <a:t>&amp; inflammatory disorders </a:t>
            </a:r>
            <a:r>
              <a:rPr sz="3200" spc="-5" dirty="0">
                <a:latin typeface="Arial"/>
                <a:cs typeface="Arial"/>
              </a:rPr>
              <a:t>which  are </a:t>
            </a:r>
            <a:r>
              <a:rPr sz="3200" dirty="0">
                <a:latin typeface="Arial"/>
                <a:cs typeface="Arial"/>
              </a:rPr>
              <a:t>resposible </a:t>
            </a:r>
            <a:r>
              <a:rPr sz="3200" spc="-10" dirty="0">
                <a:latin typeface="Arial"/>
                <a:cs typeface="Arial"/>
              </a:rPr>
              <a:t>for </a:t>
            </a:r>
            <a:r>
              <a:rPr sz="3200" spc="-5" dirty="0">
                <a:latin typeface="Arial"/>
                <a:cs typeface="Arial"/>
              </a:rPr>
              <a:t>tissue </a:t>
            </a:r>
            <a:r>
              <a:rPr sz="3200" dirty="0">
                <a:latin typeface="Arial"/>
                <a:cs typeface="Arial"/>
              </a:rPr>
              <a:t>damage and  functional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compromise.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39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195579"/>
            <a:ext cx="48634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spc="-15" dirty="0"/>
              <a:t>Amyloidosis </a:t>
            </a:r>
            <a:r>
              <a:rPr sz="3600" u="none" spc="-5" dirty="0"/>
              <a:t>of</a:t>
            </a:r>
            <a:r>
              <a:rPr sz="3600" u="none" spc="-55" dirty="0"/>
              <a:t> </a:t>
            </a:r>
            <a:r>
              <a:rPr sz="3600" u="none" spc="-5" dirty="0"/>
              <a:t>spleen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4669" y="1315720"/>
            <a:ext cx="7902575" cy="3802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3645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Amyloidosis of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spleen has</a:t>
            </a:r>
            <a:r>
              <a:rPr sz="3200" spc="35" dirty="0">
                <a:latin typeface="Arial"/>
                <a:cs typeface="Arial"/>
              </a:rPr>
              <a:t> </a:t>
            </a:r>
            <a:r>
              <a:rPr sz="3200" b="1" spc="10" dirty="0">
                <a:latin typeface="Arial"/>
                <a:cs typeface="Arial"/>
              </a:rPr>
              <a:t>two</a:t>
            </a:r>
            <a:endParaRPr sz="3200">
              <a:latin typeface="Arial"/>
              <a:cs typeface="Arial"/>
            </a:endParaRPr>
          </a:p>
          <a:p>
            <a:pPr marL="354965">
              <a:lnSpc>
                <a:spcPts val="3645"/>
              </a:lnSpc>
            </a:pPr>
            <a:r>
              <a:rPr sz="3200" spc="-5" dirty="0">
                <a:latin typeface="Arial"/>
                <a:cs typeface="Arial"/>
              </a:rPr>
              <a:t>different </a:t>
            </a:r>
            <a:r>
              <a:rPr sz="3200" dirty="0">
                <a:latin typeface="Arial"/>
                <a:cs typeface="Arial"/>
              </a:rPr>
              <a:t>anatomical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patterns.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50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89900"/>
              </a:lnSpc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Most commonly,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amyloid deposition </a:t>
            </a:r>
            <a:r>
              <a:rPr sz="3200" spc="-5" dirty="0">
                <a:latin typeface="Arial"/>
                <a:cs typeface="Arial"/>
              </a:rPr>
              <a:t>is  limited to the splenic follicles, resulting in  the </a:t>
            </a:r>
            <a:r>
              <a:rPr sz="3200" dirty="0">
                <a:latin typeface="Arial"/>
                <a:cs typeface="Arial"/>
              </a:rPr>
              <a:t>gross appearance </a:t>
            </a:r>
            <a:r>
              <a:rPr sz="3200" spc="-5" dirty="0">
                <a:latin typeface="Arial"/>
                <a:cs typeface="Arial"/>
              </a:rPr>
              <a:t>of </a:t>
            </a:r>
            <a:r>
              <a:rPr sz="3200" dirty="0">
                <a:latin typeface="Arial"/>
                <a:cs typeface="Arial"/>
              </a:rPr>
              <a:t>a moderately  enlarged spleen </a:t>
            </a:r>
            <a:r>
              <a:rPr sz="3200" spc="-5" dirty="0">
                <a:latin typeface="Arial"/>
                <a:cs typeface="Arial"/>
              </a:rPr>
              <a:t>dotted </a:t>
            </a:r>
            <a:r>
              <a:rPr sz="3200" spc="-10" dirty="0">
                <a:latin typeface="Arial"/>
                <a:cs typeface="Arial"/>
              </a:rPr>
              <a:t>with </a:t>
            </a:r>
            <a:r>
              <a:rPr sz="3200" dirty="0">
                <a:latin typeface="Arial"/>
                <a:cs typeface="Arial"/>
              </a:rPr>
              <a:t>gray nodules  (so </a:t>
            </a:r>
            <a:r>
              <a:rPr sz="3200" spc="-5" dirty="0">
                <a:latin typeface="Arial"/>
                <a:cs typeface="Arial"/>
              </a:rPr>
              <a:t>called </a:t>
            </a:r>
            <a:r>
              <a:rPr sz="3200" spc="5" dirty="0">
                <a:latin typeface="Arial"/>
                <a:cs typeface="Arial"/>
              </a:rPr>
              <a:t>"</a:t>
            </a:r>
            <a:r>
              <a:rPr sz="3200" b="1" spc="5" dirty="0">
                <a:latin typeface="Arial"/>
                <a:cs typeface="Arial"/>
              </a:rPr>
              <a:t>sago" </a:t>
            </a:r>
            <a:r>
              <a:rPr sz="3200" b="1" spc="-5" dirty="0">
                <a:latin typeface="Arial"/>
                <a:cs typeface="Arial"/>
              </a:rPr>
              <a:t>spleen).</a:t>
            </a:r>
            <a:r>
              <a:rPr sz="3200" b="1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65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4730" y="476250"/>
            <a:ext cx="3573779" cy="3543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87240" y="476250"/>
            <a:ext cx="4099560" cy="60032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14730" y="4018279"/>
            <a:ext cx="3573779" cy="25184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2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523240"/>
            <a:ext cx="3215640" cy="5099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930"/>
              </a:lnSpc>
              <a:spcBef>
                <a:spcPts val="100"/>
              </a:spcBef>
            </a:pPr>
            <a:r>
              <a:rPr sz="2800" spc="-5" dirty="0">
                <a:latin typeface="Arial"/>
                <a:cs typeface="Arial"/>
              </a:rPr>
              <a:t>Alternatively,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the</a:t>
            </a:r>
            <a:endParaRPr sz="2800">
              <a:latin typeface="Arial"/>
              <a:cs typeface="Arial"/>
            </a:endParaRPr>
          </a:p>
          <a:p>
            <a:pPr marL="354965">
              <a:lnSpc>
                <a:spcPts val="2495"/>
              </a:lnSpc>
            </a:pPr>
            <a:r>
              <a:rPr sz="2800" spc="-5" dirty="0">
                <a:latin typeface="Arial"/>
                <a:cs typeface="Arial"/>
              </a:rPr>
              <a:t>amyloid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deposits</a:t>
            </a:r>
            <a:endParaRPr sz="2800">
              <a:latin typeface="Arial"/>
              <a:cs typeface="Arial"/>
            </a:endParaRPr>
          </a:p>
          <a:p>
            <a:pPr marL="354965">
              <a:lnSpc>
                <a:spcPts val="2490"/>
              </a:lnSpc>
            </a:pPr>
            <a:r>
              <a:rPr sz="2800" dirty="0">
                <a:latin typeface="Arial"/>
                <a:cs typeface="Arial"/>
              </a:rPr>
              <a:t>may </a:t>
            </a:r>
            <a:r>
              <a:rPr sz="2800" spc="-5" dirty="0">
                <a:latin typeface="Arial"/>
                <a:cs typeface="Arial"/>
              </a:rPr>
              <a:t>spare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the</a:t>
            </a:r>
            <a:endParaRPr sz="2800">
              <a:latin typeface="Arial"/>
              <a:cs typeface="Arial"/>
            </a:endParaRPr>
          </a:p>
          <a:p>
            <a:pPr marL="354965">
              <a:lnSpc>
                <a:spcPts val="2495"/>
              </a:lnSpc>
            </a:pPr>
            <a:r>
              <a:rPr sz="2800" spc="-5" dirty="0">
                <a:latin typeface="Arial"/>
                <a:cs typeface="Arial"/>
              </a:rPr>
              <a:t>follicles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and</a:t>
            </a:r>
            <a:endParaRPr sz="2800">
              <a:latin typeface="Arial"/>
              <a:cs typeface="Arial"/>
            </a:endParaRPr>
          </a:p>
          <a:p>
            <a:pPr marL="354965">
              <a:lnSpc>
                <a:spcPts val="2495"/>
              </a:lnSpc>
            </a:pPr>
            <a:r>
              <a:rPr sz="2800" dirty="0">
                <a:latin typeface="Arial"/>
                <a:cs typeface="Arial"/>
              </a:rPr>
              <a:t>mainly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infiltrate</a:t>
            </a:r>
            <a:endParaRPr sz="2800">
              <a:latin typeface="Arial"/>
              <a:cs typeface="Arial"/>
            </a:endParaRPr>
          </a:p>
          <a:p>
            <a:pPr marL="354965">
              <a:lnSpc>
                <a:spcPts val="2495"/>
              </a:lnSpc>
            </a:pPr>
            <a:r>
              <a:rPr sz="2800" spc="-5" dirty="0">
                <a:latin typeface="Arial"/>
                <a:cs typeface="Arial"/>
              </a:rPr>
              <a:t>the </a:t>
            </a:r>
            <a:r>
              <a:rPr sz="2800" b="1" spc="-5" dirty="0">
                <a:latin typeface="Arial"/>
                <a:cs typeface="Arial"/>
              </a:rPr>
              <a:t>red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pulp</a:t>
            </a:r>
            <a:endParaRPr sz="2800">
              <a:latin typeface="Arial"/>
              <a:cs typeface="Arial"/>
            </a:endParaRPr>
          </a:p>
          <a:p>
            <a:pPr marL="354965">
              <a:lnSpc>
                <a:spcPts val="2495"/>
              </a:lnSpc>
            </a:pPr>
            <a:r>
              <a:rPr sz="2800" b="1" spc="-5" dirty="0">
                <a:latin typeface="Arial"/>
                <a:cs typeface="Arial"/>
              </a:rPr>
              <a:t>sinuses</a:t>
            </a:r>
            <a:r>
              <a:rPr sz="2800" spc="-5" dirty="0">
                <a:latin typeface="Arial"/>
                <a:cs typeface="Arial"/>
              </a:rPr>
              <a:t>,</a:t>
            </a:r>
            <a:endParaRPr sz="2800">
              <a:latin typeface="Arial"/>
              <a:cs typeface="Arial"/>
            </a:endParaRPr>
          </a:p>
          <a:p>
            <a:pPr marL="354965">
              <a:lnSpc>
                <a:spcPts val="2495"/>
              </a:lnSpc>
            </a:pPr>
            <a:r>
              <a:rPr sz="2800" spc="-5" dirty="0">
                <a:latin typeface="Arial"/>
                <a:cs typeface="Arial"/>
              </a:rPr>
              <a:t>producing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large,</a:t>
            </a:r>
            <a:endParaRPr sz="2800">
              <a:latin typeface="Arial"/>
              <a:cs typeface="Arial"/>
            </a:endParaRPr>
          </a:p>
          <a:p>
            <a:pPr marL="354965">
              <a:lnSpc>
                <a:spcPts val="2495"/>
              </a:lnSpc>
            </a:pPr>
            <a:r>
              <a:rPr sz="2800" dirty="0">
                <a:latin typeface="Arial"/>
                <a:cs typeface="Arial"/>
              </a:rPr>
              <a:t>firm </a:t>
            </a:r>
            <a:r>
              <a:rPr sz="2800" spc="-5" dirty="0">
                <a:latin typeface="Arial"/>
                <a:cs typeface="Arial"/>
              </a:rPr>
              <a:t>spleen</a:t>
            </a:r>
            <a:endParaRPr sz="2800">
              <a:latin typeface="Arial"/>
              <a:cs typeface="Arial"/>
            </a:endParaRPr>
          </a:p>
          <a:p>
            <a:pPr marL="354965">
              <a:lnSpc>
                <a:spcPts val="2495"/>
              </a:lnSpc>
            </a:pPr>
            <a:r>
              <a:rPr sz="2800" spc="-5" dirty="0">
                <a:latin typeface="Arial"/>
                <a:cs typeface="Arial"/>
              </a:rPr>
              <a:t>mottled with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waxy</a:t>
            </a:r>
            <a:endParaRPr sz="2800">
              <a:latin typeface="Arial"/>
              <a:cs typeface="Arial"/>
            </a:endParaRPr>
          </a:p>
          <a:p>
            <a:pPr marL="354965">
              <a:lnSpc>
                <a:spcPts val="2495"/>
              </a:lnSpc>
            </a:pPr>
            <a:r>
              <a:rPr sz="2800" spc="-5" dirty="0">
                <a:latin typeface="Arial"/>
                <a:cs typeface="Arial"/>
              </a:rPr>
              <a:t>discolorations</a:t>
            </a:r>
            <a:endParaRPr sz="2800">
              <a:latin typeface="Arial"/>
              <a:cs typeface="Arial"/>
            </a:endParaRPr>
          </a:p>
          <a:p>
            <a:pPr marL="354965" marR="124460">
              <a:lnSpc>
                <a:spcPct val="82800"/>
              </a:lnSpc>
              <a:spcBef>
                <a:spcPts val="140"/>
              </a:spcBef>
            </a:pPr>
            <a:r>
              <a:rPr sz="2800" spc="-5" dirty="0">
                <a:latin typeface="Arial"/>
                <a:cs typeface="Arial"/>
              </a:rPr>
              <a:t>showing </a:t>
            </a:r>
            <a:r>
              <a:rPr sz="2800" dirty="0">
                <a:latin typeface="Arial"/>
                <a:cs typeface="Arial"/>
              </a:rPr>
              <a:t>map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like  </a:t>
            </a:r>
            <a:r>
              <a:rPr sz="2800" spc="-5" dirty="0">
                <a:latin typeface="Arial"/>
                <a:cs typeface="Arial"/>
              </a:rPr>
              <a:t>areas  </a:t>
            </a:r>
            <a:r>
              <a:rPr sz="2800" spc="-90" dirty="0">
                <a:latin typeface="Lucida Sans Unicode"/>
                <a:cs typeface="Lucida Sans Unicode"/>
              </a:rPr>
              <a:t>(</a:t>
            </a:r>
            <a:r>
              <a:rPr sz="3200" spc="-90" dirty="0">
                <a:latin typeface="Arial"/>
                <a:cs typeface="Arial"/>
              </a:rPr>
              <a:t>"</a:t>
            </a:r>
            <a:r>
              <a:rPr sz="3200" spc="-90" dirty="0">
                <a:latin typeface="Lucida Sans Unicode"/>
                <a:cs typeface="Lucida Sans Unicode"/>
              </a:rPr>
              <a:t>lardaceous"  </a:t>
            </a:r>
            <a:r>
              <a:rPr sz="3200" spc="-100" dirty="0">
                <a:latin typeface="Lucida Sans Unicode"/>
                <a:cs typeface="Lucida Sans Unicode"/>
              </a:rPr>
              <a:t>spleen)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11600" y="190500"/>
            <a:ext cx="5232400" cy="5937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29" y="477520"/>
            <a:ext cx="3390900" cy="4485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220"/>
              </a:lnSpc>
              <a:spcBef>
                <a:spcPts val="100"/>
              </a:spcBef>
            </a:pPr>
            <a:r>
              <a:rPr sz="3600" b="1" spc="-10" dirty="0">
                <a:latin typeface="Arial"/>
                <a:cs typeface="Arial"/>
              </a:rPr>
              <a:t>Microscopicaly</a:t>
            </a:r>
            <a:endParaRPr sz="3600">
              <a:latin typeface="Arial"/>
              <a:cs typeface="Arial"/>
            </a:endParaRPr>
          </a:p>
          <a:p>
            <a:pPr marL="355600" marR="5080" indent="-342900">
              <a:lnSpc>
                <a:spcPct val="74600"/>
              </a:lnSpc>
              <a:spcBef>
                <a:spcPts val="994"/>
              </a:spcBef>
            </a:pPr>
            <a:r>
              <a:rPr sz="3600" spc="-5" dirty="0">
                <a:latin typeface="Arial"/>
                <a:cs typeface="Arial"/>
              </a:rPr>
              <a:t>-deposits  </a:t>
            </a:r>
            <a:r>
              <a:rPr sz="3600" dirty="0">
                <a:latin typeface="Arial"/>
                <a:cs typeface="Arial"/>
              </a:rPr>
              <a:t>involve </a:t>
            </a:r>
            <a:r>
              <a:rPr sz="3600" spc="-10" dirty="0">
                <a:latin typeface="Arial"/>
                <a:cs typeface="Arial"/>
              </a:rPr>
              <a:t>the </a:t>
            </a:r>
            <a:r>
              <a:rPr sz="3600" dirty="0">
                <a:latin typeface="Arial"/>
                <a:cs typeface="Arial"/>
              </a:rPr>
              <a:t>red  </a:t>
            </a:r>
            <a:r>
              <a:rPr sz="3600" spc="-5" dirty="0">
                <a:latin typeface="Arial"/>
                <a:cs typeface="Arial"/>
              </a:rPr>
              <a:t>pulp </a:t>
            </a:r>
            <a:r>
              <a:rPr sz="3600" dirty="0">
                <a:latin typeface="Arial"/>
                <a:cs typeface="Arial"/>
              </a:rPr>
              <a:t>in </a:t>
            </a:r>
            <a:r>
              <a:rPr sz="3600" spc="-5" dirty="0">
                <a:latin typeface="Arial"/>
                <a:cs typeface="Arial"/>
              </a:rPr>
              <a:t>the</a:t>
            </a:r>
            <a:r>
              <a:rPr sz="3600" spc="-95" dirty="0">
                <a:latin typeface="Arial"/>
                <a:cs typeface="Arial"/>
              </a:rPr>
              <a:t> </a:t>
            </a:r>
            <a:r>
              <a:rPr sz="3600" spc="-5" dirty="0">
                <a:latin typeface="Arial"/>
                <a:cs typeface="Arial"/>
              </a:rPr>
              <a:t>wall  of </a:t>
            </a:r>
            <a:r>
              <a:rPr sz="3600" dirty="0">
                <a:latin typeface="Arial"/>
                <a:cs typeface="Arial"/>
              </a:rPr>
              <a:t>splenic  </a:t>
            </a:r>
            <a:r>
              <a:rPr sz="3600" spc="-5" dirty="0">
                <a:latin typeface="Arial"/>
                <a:cs typeface="Arial"/>
              </a:rPr>
              <a:t>sinuses,</a:t>
            </a:r>
            <a:endParaRPr sz="3600">
              <a:latin typeface="Arial"/>
              <a:cs typeface="Arial"/>
            </a:endParaRPr>
          </a:p>
          <a:p>
            <a:pPr marL="355600" marR="271145" indent="36830">
              <a:lnSpc>
                <a:spcPct val="74600"/>
              </a:lnSpc>
              <a:spcBef>
                <a:spcPts val="900"/>
              </a:spcBef>
            </a:pPr>
            <a:r>
              <a:rPr sz="3600" dirty="0">
                <a:latin typeface="Arial"/>
                <a:cs typeface="Arial"/>
              </a:rPr>
              <a:t>small</a:t>
            </a:r>
            <a:r>
              <a:rPr sz="3600" spc="-90" dirty="0">
                <a:latin typeface="Arial"/>
                <a:cs typeface="Arial"/>
              </a:rPr>
              <a:t> </a:t>
            </a:r>
            <a:r>
              <a:rPr sz="3600" spc="-5" dirty="0">
                <a:latin typeface="Arial"/>
                <a:cs typeface="Arial"/>
              </a:rPr>
              <a:t>arteries  and  connective  tissue.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25850" y="485140"/>
            <a:ext cx="5518150" cy="53124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6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9269" y="129540"/>
            <a:ext cx="8095615" cy="549656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0"/>
              </a:spcBef>
            </a:pPr>
            <a:r>
              <a:rPr sz="3200" b="1" spc="-5" dirty="0">
                <a:latin typeface="Rockwell Extra Bold"/>
                <a:cs typeface="Rockwell Extra Bold"/>
              </a:rPr>
              <a:t>Amyloidosis </a:t>
            </a:r>
            <a:r>
              <a:rPr sz="3200" b="1" dirty="0">
                <a:latin typeface="Rockwell Extra Bold"/>
                <a:cs typeface="Rockwell Extra Bold"/>
              </a:rPr>
              <a:t>of</a:t>
            </a:r>
            <a:r>
              <a:rPr sz="3200" b="1" spc="-5" dirty="0">
                <a:latin typeface="Rockwell Extra Bold"/>
                <a:cs typeface="Rockwell Extra Bold"/>
              </a:rPr>
              <a:t> liver</a:t>
            </a:r>
            <a:endParaRPr sz="3200">
              <a:latin typeface="Rockwell Extra Bold"/>
              <a:cs typeface="Rockwell Extra Bold"/>
            </a:endParaRPr>
          </a:p>
          <a:p>
            <a:pPr marL="38100">
              <a:lnSpc>
                <a:spcPct val="100000"/>
              </a:lnSpc>
              <a:spcBef>
                <a:spcPts val="750"/>
              </a:spcBef>
            </a:pPr>
            <a:r>
              <a:rPr sz="3200" b="1" i="1" dirty="0">
                <a:latin typeface="Arial"/>
                <a:cs typeface="Arial"/>
              </a:rPr>
              <a:t>Grossly</a:t>
            </a:r>
            <a:r>
              <a:rPr sz="3200" dirty="0">
                <a:latin typeface="Arial"/>
                <a:cs typeface="Arial"/>
              </a:rPr>
              <a:t>, </a:t>
            </a:r>
            <a:r>
              <a:rPr sz="3200" spc="-5" dirty="0">
                <a:latin typeface="Arial"/>
                <a:cs typeface="Arial"/>
              </a:rPr>
              <a:t>liver is </a:t>
            </a:r>
            <a:r>
              <a:rPr sz="3200" dirty="0">
                <a:latin typeface="Arial"/>
                <a:cs typeface="Arial"/>
              </a:rPr>
              <a:t>enlarged, pale, </a:t>
            </a:r>
            <a:r>
              <a:rPr sz="3200" spc="-10" dirty="0">
                <a:latin typeface="Arial"/>
                <a:cs typeface="Arial"/>
              </a:rPr>
              <a:t>waxy </a:t>
            </a:r>
            <a:r>
              <a:rPr sz="3200" dirty="0">
                <a:latin typeface="Arial"/>
                <a:cs typeface="Arial"/>
              </a:rPr>
              <a:t>&amp;</a:t>
            </a:r>
            <a:r>
              <a:rPr sz="3200" spc="-10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firm.</a:t>
            </a:r>
            <a:endParaRPr sz="3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800"/>
              </a:spcBef>
            </a:pPr>
            <a:r>
              <a:rPr sz="3200" b="1" i="1" spc="-5" dirty="0">
                <a:latin typeface="Arial"/>
                <a:cs typeface="Arial"/>
              </a:rPr>
              <a:t>Microscopically-</a:t>
            </a:r>
            <a:endParaRPr sz="3200">
              <a:latin typeface="Arial"/>
              <a:cs typeface="Arial"/>
            </a:endParaRPr>
          </a:p>
          <a:p>
            <a:pPr marL="380365" marR="1199515" indent="-342900">
              <a:lnSpc>
                <a:spcPct val="100000"/>
              </a:lnSpc>
              <a:spcBef>
                <a:spcPts val="790"/>
              </a:spcBef>
            </a:pPr>
            <a:r>
              <a:rPr sz="4800" spc="270" baseline="5208" dirty="0">
                <a:latin typeface="Symbol"/>
                <a:cs typeface="Symbol"/>
              </a:rPr>
              <a:t></a:t>
            </a:r>
            <a:r>
              <a:rPr sz="3200" spc="180" dirty="0">
                <a:latin typeface="Arial"/>
                <a:cs typeface="Arial"/>
              </a:rPr>
              <a:t>Amyloid </a:t>
            </a:r>
            <a:r>
              <a:rPr sz="3200" spc="-5" dirty="0">
                <a:latin typeface="Arial"/>
                <a:cs typeface="Arial"/>
              </a:rPr>
              <a:t>initially </a:t>
            </a:r>
            <a:r>
              <a:rPr sz="3200" dirty="0">
                <a:latin typeface="Arial"/>
                <a:cs typeface="Arial"/>
              </a:rPr>
              <a:t>appears </a:t>
            </a:r>
            <a:r>
              <a:rPr sz="3200" spc="-5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space</a:t>
            </a:r>
            <a:r>
              <a:rPr sz="3200" spc="-2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of  disse(space b/w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hepatocytes &amp;  sinusoidal </a:t>
            </a:r>
            <a:r>
              <a:rPr sz="3200" spc="-5" dirty="0">
                <a:latin typeface="Arial"/>
                <a:cs typeface="Arial"/>
              </a:rPr>
              <a:t>endothelial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cells).</a:t>
            </a:r>
            <a:endParaRPr sz="3200">
              <a:latin typeface="Arial"/>
              <a:cs typeface="Arial"/>
            </a:endParaRPr>
          </a:p>
          <a:p>
            <a:pPr marL="380365" marR="62230" indent="-342900">
              <a:lnSpc>
                <a:spcPct val="100000"/>
              </a:lnSpc>
              <a:spcBef>
                <a:spcPts val="800"/>
              </a:spcBef>
            </a:pPr>
            <a:r>
              <a:rPr sz="4800" spc="104" baseline="6076" dirty="0">
                <a:latin typeface="Symbol"/>
                <a:cs typeface="Symbol"/>
              </a:rPr>
              <a:t></a:t>
            </a:r>
            <a:r>
              <a:rPr sz="3200" spc="70" dirty="0">
                <a:latin typeface="Arial"/>
                <a:cs typeface="Arial"/>
              </a:rPr>
              <a:t>Later,disappearence </a:t>
            </a:r>
            <a:r>
              <a:rPr sz="3200" dirty="0">
                <a:latin typeface="Arial"/>
                <a:cs typeface="Arial"/>
              </a:rPr>
              <a:t>of hepatocytes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occur  due </a:t>
            </a:r>
            <a:r>
              <a:rPr sz="3200" spc="-5" dirty="0">
                <a:latin typeface="Arial"/>
                <a:cs typeface="Arial"/>
              </a:rPr>
              <a:t>to </a:t>
            </a:r>
            <a:r>
              <a:rPr sz="3200" dirty="0">
                <a:latin typeface="Arial"/>
                <a:cs typeface="Arial"/>
              </a:rPr>
              <a:t>pressure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atrophy.</a:t>
            </a:r>
            <a:endParaRPr sz="3200">
              <a:latin typeface="Arial"/>
              <a:cs typeface="Arial"/>
            </a:endParaRPr>
          </a:p>
          <a:p>
            <a:pPr marL="380365" marR="1334770" indent="-342900">
              <a:lnSpc>
                <a:spcPct val="100000"/>
              </a:lnSpc>
              <a:spcBef>
                <a:spcPts val="790"/>
              </a:spcBef>
            </a:pPr>
            <a:r>
              <a:rPr sz="4800" spc="240" baseline="5208" dirty="0">
                <a:latin typeface="Symbol"/>
                <a:cs typeface="Symbol"/>
              </a:rPr>
              <a:t></a:t>
            </a:r>
            <a:r>
              <a:rPr sz="3200" spc="160" dirty="0">
                <a:latin typeface="Arial"/>
                <a:cs typeface="Arial"/>
              </a:rPr>
              <a:t>Vascular </a:t>
            </a:r>
            <a:r>
              <a:rPr sz="3200" dirty="0">
                <a:latin typeface="Arial"/>
                <a:cs typeface="Arial"/>
              </a:rPr>
              <a:t>involvement &amp; deposits</a:t>
            </a:r>
            <a:r>
              <a:rPr sz="3200" spc="-27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in  kupffer cells </a:t>
            </a:r>
            <a:r>
              <a:rPr sz="3200" dirty="0">
                <a:latin typeface="Arial"/>
                <a:cs typeface="Arial"/>
              </a:rPr>
              <a:t>are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frequent.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13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90500"/>
            <a:ext cx="8006080" cy="5937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87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179070"/>
            <a:ext cx="7740015" cy="544449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3200" b="1" spc="-5" dirty="0">
                <a:latin typeface="Rockwell Extra Bold"/>
                <a:cs typeface="Rockwell Extra Bold"/>
              </a:rPr>
              <a:t>Amyloidosis </a:t>
            </a:r>
            <a:r>
              <a:rPr sz="3200" b="1" dirty="0">
                <a:latin typeface="Rockwell Extra Bold"/>
                <a:cs typeface="Rockwell Extra Bold"/>
              </a:rPr>
              <a:t>of</a:t>
            </a:r>
            <a:r>
              <a:rPr sz="3200" b="1" spc="-5" dirty="0">
                <a:latin typeface="Rockwell Extra Bold"/>
                <a:cs typeface="Rockwell Extra Bold"/>
              </a:rPr>
              <a:t> heart</a:t>
            </a:r>
            <a:endParaRPr sz="3200">
              <a:latin typeface="Rockwell Extra Bold"/>
              <a:cs typeface="Rockwell Extra Bold"/>
            </a:endParaRPr>
          </a:p>
          <a:p>
            <a:pPr marL="354965" marR="777240" indent="-342900">
              <a:lnSpc>
                <a:spcPts val="3450"/>
              </a:lnSpc>
              <a:spcBef>
                <a:spcPts val="800"/>
              </a:spcBef>
              <a:buFont typeface="Arial"/>
              <a:buChar char="•"/>
              <a:tabLst>
                <a:tab pos="466725" algn="l"/>
                <a:tab pos="467359" algn="l"/>
              </a:tabLst>
            </a:pPr>
            <a:r>
              <a:rPr dirty="0"/>
              <a:t>	</a:t>
            </a:r>
            <a:r>
              <a:rPr sz="3200" spc="-5" dirty="0">
                <a:latin typeface="Arial"/>
                <a:cs typeface="Arial"/>
              </a:rPr>
              <a:t>It </a:t>
            </a:r>
            <a:r>
              <a:rPr sz="3200" spc="5" dirty="0">
                <a:latin typeface="Arial"/>
                <a:cs typeface="Arial"/>
              </a:rPr>
              <a:t>may </a:t>
            </a:r>
            <a:r>
              <a:rPr sz="3200" dirty="0">
                <a:latin typeface="Arial"/>
                <a:cs typeface="Arial"/>
              </a:rPr>
              <a:t>occur </a:t>
            </a:r>
            <a:r>
              <a:rPr sz="3200" spc="-10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any </a:t>
            </a:r>
            <a:r>
              <a:rPr sz="3200" spc="-5" dirty="0">
                <a:latin typeface="Arial"/>
                <a:cs typeface="Arial"/>
              </a:rPr>
              <a:t>form </a:t>
            </a:r>
            <a:r>
              <a:rPr sz="3200" dirty="0">
                <a:latin typeface="Arial"/>
                <a:cs typeface="Arial"/>
              </a:rPr>
              <a:t>of systemic  amyloidosis.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i="1" dirty="0">
                <a:latin typeface="Arial"/>
                <a:cs typeface="Arial"/>
              </a:rPr>
              <a:t>Grossly</a:t>
            </a:r>
            <a:r>
              <a:rPr sz="3200" dirty="0">
                <a:latin typeface="Arial"/>
                <a:cs typeface="Arial"/>
              </a:rPr>
              <a:t>,heart </a:t>
            </a:r>
            <a:r>
              <a:rPr sz="3200" spc="-5" dirty="0">
                <a:latin typeface="Arial"/>
                <a:cs typeface="Arial"/>
              </a:rPr>
              <a:t>is </a:t>
            </a:r>
            <a:r>
              <a:rPr sz="3200" dirty="0">
                <a:latin typeface="Arial"/>
                <a:cs typeface="Arial"/>
              </a:rPr>
              <a:t>enlarged and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firm.</a:t>
            </a:r>
            <a:endParaRPr sz="3200">
              <a:latin typeface="Arial"/>
              <a:cs typeface="Arial"/>
            </a:endParaRPr>
          </a:p>
          <a:p>
            <a:pPr marL="354965" marR="457834" indent="-342900">
              <a:lnSpc>
                <a:spcPts val="3450"/>
              </a:lnSpc>
              <a:spcBef>
                <a:spcPts val="85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Epi/endocardium </a:t>
            </a:r>
            <a:r>
              <a:rPr sz="3200" dirty="0">
                <a:latin typeface="Arial"/>
                <a:cs typeface="Arial"/>
              </a:rPr>
              <a:t>and </a:t>
            </a:r>
            <a:r>
              <a:rPr sz="3200" spc="-5" dirty="0">
                <a:latin typeface="Arial"/>
                <a:cs typeface="Arial"/>
              </a:rPr>
              <a:t>valves </a:t>
            </a:r>
            <a:r>
              <a:rPr sz="3200" dirty="0">
                <a:latin typeface="Arial"/>
                <a:cs typeface="Arial"/>
              </a:rPr>
              <a:t>show </a:t>
            </a:r>
            <a:r>
              <a:rPr sz="3200" spc="-5" dirty="0">
                <a:latin typeface="Arial"/>
                <a:cs typeface="Arial"/>
              </a:rPr>
              <a:t>tiny  </a:t>
            </a:r>
            <a:r>
              <a:rPr sz="3200" dirty="0">
                <a:latin typeface="Arial"/>
                <a:cs typeface="Arial"/>
              </a:rPr>
              <a:t>nodular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deposits.</a:t>
            </a:r>
            <a:endParaRPr sz="3200">
              <a:latin typeface="Arial"/>
              <a:cs typeface="Arial"/>
            </a:endParaRPr>
          </a:p>
          <a:p>
            <a:pPr marL="354965" marR="5080" indent="-342900">
              <a:lnSpc>
                <a:spcPct val="899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i="1" spc="-5" dirty="0">
                <a:latin typeface="Arial"/>
                <a:cs typeface="Arial"/>
              </a:rPr>
              <a:t>Microscopically-</a:t>
            </a:r>
            <a:r>
              <a:rPr sz="3200" i="1" spc="-5" dirty="0">
                <a:latin typeface="Arial"/>
                <a:cs typeface="Arial"/>
              </a:rPr>
              <a:t>focal </a:t>
            </a:r>
            <a:r>
              <a:rPr sz="3200" dirty="0">
                <a:latin typeface="Arial"/>
                <a:cs typeface="Arial"/>
              </a:rPr>
              <a:t>subendocardial  accumulations,in primary form,deposits  </a:t>
            </a:r>
            <a:r>
              <a:rPr sz="3200" spc="-5" dirty="0">
                <a:latin typeface="Arial"/>
                <a:cs typeface="Arial"/>
              </a:rPr>
              <a:t>are </a:t>
            </a:r>
            <a:r>
              <a:rPr sz="3200" dirty="0">
                <a:latin typeface="Arial"/>
                <a:cs typeface="Arial"/>
              </a:rPr>
              <a:t>seen around myocardial </a:t>
            </a:r>
            <a:r>
              <a:rPr sz="3200" spc="-5" dirty="0">
                <a:latin typeface="Arial"/>
                <a:cs typeface="Arial"/>
              </a:rPr>
              <a:t>fibres </a:t>
            </a:r>
            <a:r>
              <a:rPr sz="3200" spc="-10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ring  forms </a:t>
            </a:r>
            <a:r>
              <a:rPr sz="3200" spc="-5" dirty="0">
                <a:latin typeface="Arial"/>
                <a:cs typeface="Arial"/>
              </a:rPr>
              <a:t>also known </a:t>
            </a:r>
            <a:r>
              <a:rPr sz="3200" dirty="0">
                <a:latin typeface="Arial"/>
                <a:cs typeface="Arial"/>
              </a:rPr>
              <a:t>as </a:t>
            </a:r>
            <a:r>
              <a:rPr sz="3200" b="1" spc="-5" dirty="0">
                <a:latin typeface="Arial"/>
                <a:cs typeface="Arial"/>
              </a:rPr>
              <a:t>ring</a:t>
            </a:r>
            <a:r>
              <a:rPr sz="3200" b="1" spc="4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fibres</a:t>
            </a:r>
            <a:r>
              <a:rPr sz="3200" dirty="0">
                <a:latin typeface="Arial"/>
                <a:cs typeface="Arial"/>
              </a:rPr>
              <a:t>,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09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In localized,deposits </a:t>
            </a:r>
            <a:r>
              <a:rPr sz="3200" dirty="0">
                <a:latin typeface="Arial"/>
                <a:cs typeface="Arial"/>
              </a:rPr>
              <a:t>seen </a:t>
            </a:r>
            <a:r>
              <a:rPr sz="3200" spc="-5" dirty="0">
                <a:latin typeface="Arial"/>
                <a:cs typeface="Arial"/>
              </a:rPr>
              <a:t>in left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atrium.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9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0400" y="416559"/>
            <a:ext cx="7785100" cy="5786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8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0"/>
            <a:ext cx="439166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spc="-5" dirty="0"/>
              <a:t>Brain</a:t>
            </a:r>
            <a:endParaRPr sz="3600"/>
          </a:p>
          <a:p>
            <a:pPr marL="12700">
              <a:lnSpc>
                <a:spcPct val="100000"/>
              </a:lnSpc>
            </a:pPr>
            <a:r>
              <a:rPr sz="3600" u="none" spc="-10" dirty="0"/>
              <a:t>Alzheimers</a:t>
            </a:r>
            <a:r>
              <a:rPr sz="3600" u="none" spc="-50" dirty="0"/>
              <a:t> </a:t>
            </a:r>
            <a:r>
              <a:rPr sz="3600" u="none" spc="-5" dirty="0"/>
              <a:t>disease.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4669" y="1111250"/>
            <a:ext cx="7965440" cy="461518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4965" marR="453390" indent="-342900">
              <a:lnSpc>
                <a:spcPct val="79900"/>
              </a:lnSpc>
              <a:spcBef>
                <a:spcPts val="869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AD </a:t>
            </a:r>
            <a:r>
              <a:rPr sz="3200" dirty="0">
                <a:latin typeface="Arial"/>
                <a:cs typeface="Arial"/>
              </a:rPr>
              <a:t>and </a:t>
            </a:r>
            <a:r>
              <a:rPr sz="3200" spc="5" dirty="0">
                <a:latin typeface="Arial"/>
                <a:cs typeface="Arial"/>
              </a:rPr>
              <a:t>many </a:t>
            </a:r>
            <a:r>
              <a:rPr sz="3200" dirty="0">
                <a:latin typeface="Arial"/>
                <a:cs typeface="Arial"/>
              </a:rPr>
              <a:t>other neurodegenerative  disorders belong </a:t>
            </a:r>
            <a:r>
              <a:rPr sz="3200" spc="-5" dirty="0">
                <a:latin typeface="Arial"/>
                <a:cs typeface="Arial"/>
              </a:rPr>
              <a:t>to the family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protein  misfolding </a:t>
            </a:r>
            <a:r>
              <a:rPr sz="3200" dirty="0">
                <a:latin typeface="Arial"/>
                <a:cs typeface="Arial"/>
              </a:rPr>
              <a:t>diseases, characterized by  </a:t>
            </a:r>
            <a:r>
              <a:rPr sz="3200" spc="-5" dirty="0">
                <a:latin typeface="Arial"/>
                <a:cs typeface="Arial"/>
              </a:rPr>
              <a:t>protein self-aggregation </a:t>
            </a:r>
            <a:r>
              <a:rPr sz="3200" dirty="0">
                <a:latin typeface="Arial"/>
                <a:cs typeface="Arial"/>
              </a:rPr>
              <a:t>and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deposition.</a:t>
            </a:r>
            <a:endParaRPr sz="3200">
              <a:latin typeface="Arial"/>
              <a:cs typeface="Arial"/>
            </a:endParaRPr>
          </a:p>
          <a:p>
            <a:pPr marL="354965" marR="163195" indent="-342900">
              <a:lnSpc>
                <a:spcPct val="799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In vivo detection </a:t>
            </a:r>
            <a:r>
              <a:rPr sz="3200" dirty="0">
                <a:latin typeface="Arial"/>
                <a:cs typeface="Arial"/>
              </a:rPr>
              <a:t>of amyloid plaques &amp;  </a:t>
            </a:r>
            <a:r>
              <a:rPr sz="3200" spc="-5" dirty="0">
                <a:latin typeface="Arial"/>
                <a:cs typeface="Arial"/>
              </a:rPr>
              <a:t>neurofibrilary tangles in the </a:t>
            </a:r>
            <a:r>
              <a:rPr sz="3200" dirty="0">
                <a:latin typeface="Arial"/>
                <a:cs typeface="Arial"/>
              </a:rPr>
              <a:t>brain enables  </a:t>
            </a:r>
            <a:r>
              <a:rPr sz="3200" spc="-5" dirty="0">
                <a:latin typeface="Arial"/>
                <a:cs typeface="Arial"/>
              </a:rPr>
              <a:t>early identification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AD.</a:t>
            </a:r>
            <a:endParaRPr sz="3200">
              <a:latin typeface="Arial"/>
              <a:cs typeface="Arial"/>
            </a:endParaRPr>
          </a:p>
          <a:p>
            <a:pPr marL="354965" marR="5080" indent="-342900">
              <a:lnSpc>
                <a:spcPct val="79900"/>
              </a:lnSpc>
              <a:spcBef>
                <a:spcPts val="8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latin typeface="Arial"/>
                <a:cs typeface="Arial"/>
              </a:rPr>
              <a:t>Molecular PET imaging </a:t>
            </a:r>
            <a:r>
              <a:rPr sz="3200" dirty="0">
                <a:latin typeface="Arial"/>
                <a:cs typeface="Arial"/>
              </a:rPr>
              <a:t>using beta-sheet  binding agents has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potential </a:t>
            </a:r>
            <a:r>
              <a:rPr sz="3200" spc="-5" dirty="0">
                <a:latin typeface="Arial"/>
                <a:cs typeface="Arial"/>
              </a:rPr>
              <a:t>to </a:t>
            </a:r>
            <a:r>
              <a:rPr sz="3200" dirty="0">
                <a:latin typeface="Arial"/>
                <a:cs typeface="Arial"/>
              </a:rPr>
              <a:t>be  </a:t>
            </a:r>
            <a:r>
              <a:rPr sz="3200" spc="-5" dirty="0">
                <a:latin typeface="Arial"/>
                <a:cs typeface="Arial"/>
              </a:rPr>
              <a:t>extended to these </a:t>
            </a:r>
            <a:r>
              <a:rPr sz="3200" spc="-10" dirty="0">
                <a:latin typeface="Arial"/>
                <a:cs typeface="Arial"/>
              </a:rPr>
              <a:t>wide </a:t>
            </a:r>
            <a:r>
              <a:rPr sz="3200" dirty="0">
                <a:latin typeface="Arial"/>
                <a:cs typeface="Arial"/>
              </a:rPr>
              <a:t>spectrums of  </a:t>
            </a:r>
            <a:r>
              <a:rPr sz="3200" spc="-5" dirty="0">
                <a:latin typeface="Arial"/>
                <a:cs typeface="Arial"/>
              </a:rPr>
              <a:t>protein </a:t>
            </a:r>
            <a:r>
              <a:rPr sz="3200" dirty="0">
                <a:latin typeface="Arial"/>
                <a:cs typeface="Arial"/>
              </a:rPr>
              <a:t>misfolding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diseases.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1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2010" y="195579"/>
            <a:ext cx="74536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91790" marR="5080" indent="-2879090">
              <a:lnSpc>
                <a:spcPct val="100000"/>
              </a:lnSpc>
              <a:spcBef>
                <a:spcPts val="100"/>
              </a:spcBef>
            </a:pPr>
            <a:r>
              <a:rPr sz="3600" u="none" spc="-5" dirty="0"/>
              <a:t>Neurofibrilary </a:t>
            </a:r>
            <a:r>
              <a:rPr sz="3600" u="none" spc="-10" dirty="0"/>
              <a:t>Tangles-Alzheimers  disease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457200" y="1363980"/>
            <a:ext cx="8539480" cy="515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40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6569" y="232409"/>
            <a:ext cx="651954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none" spc="-5" dirty="0">
                <a:latin typeface="Rockwell Extra Bold"/>
                <a:cs typeface="Rockwell Extra Bold"/>
              </a:rPr>
              <a:t>PHYSICAL NATURE OF</a:t>
            </a:r>
            <a:r>
              <a:rPr sz="2800" b="1" u="none" spc="-65" dirty="0">
                <a:latin typeface="Rockwell Extra Bold"/>
                <a:cs typeface="Rockwell Extra Bold"/>
              </a:rPr>
              <a:t> </a:t>
            </a:r>
            <a:r>
              <a:rPr sz="2800" b="1" u="none" spc="-5" dirty="0">
                <a:latin typeface="Rockwell Extra Bold"/>
                <a:cs typeface="Rockwell Extra Bold"/>
              </a:rPr>
              <a:t>AMYLOID</a:t>
            </a:r>
            <a:endParaRPr sz="2800">
              <a:latin typeface="Rockwell Extra Bold"/>
              <a:cs typeface="Rockwell Extra Bold"/>
            </a:endParaRPr>
          </a:p>
          <a:p>
            <a:pPr marL="12700">
              <a:lnSpc>
                <a:spcPct val="100000"/>
              </a:lnSpc>
            </a:pPr>
            <a:r>
              <a:rPr sz="2800" b="1" u="none" spc="-5" dirty="0">
                <a:latin typeface="Rockwell Extra Bold"/>
                <a:cs typeface="Rockwell Extra Bold"/>
              </a:rPr>
              <a:t>On Electron</a:t>
            </a:r>
            <a:r>
              <a:rPr sz="2800" b="1" u="none" spc="-20" dirty="0">
                <a:latin typeface="Rockwell Extra Bold"/>
                <a:cs typeface="Rockwell Extra Bold"/>
              </a:rPr>
              <a:t> </a:t>
            </a:r>
            <a:r>
              <a:rPr sz="2800" b="1" u="none" spc="-5" dirty="0">
                <a:latin typeface="Rockwell Extra Bold"/>
                <a:cs typeface="Rockwell Extra Bold"/>
              </a:rPr>
              <a:t>Microscopy</a:t>
            </a:r>
            <a:endParaRPr sz="2800">
              <a:latin typeface="Rockwell Extra Bold"/>
              <a:cs typeface="Rockwell Extra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669" y="1784350"/>
            <a:ext cx="3875404" cy="2950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These </a:t>
            </a:r>
            <a:r>
              <a:rPr sz="3200" spc="-5" dirty="0">
                <a:latin typeface="Arial"/>
                <a:cs typeface="Arial"/>
              </a:rPr>
              <a:t>fibrils are  </a:t>
            </a:r>
            <a:r>
              <a:rPr sz="3200" dirty="0">
                <a:latin typeface="Arial"/>
                <a:cs typeface="Arial"/>
              </a:rPr>
              <a:t>continous, non-  </a:t>
            </a:r>
            <a:r>
              <a:rPr sz="3200" spc="-5" dirty="0">
                <a:latin typeface="Arial"/>
                <a:cs typeface="Arial"/>
              </a:rPr>
              <a:t>branching,insoluble</a:t>
            </a:r>
            <a:endParaRPr sz="3200">
              <a:latin typeface="Arial"/>
              <a:cs typeface="Arial"/>
            </a:endParaRPr>
          </a:p>
          <a:p>
            <a:pPr marL="354965" marR="23114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, </a:t>
            </a:r>
            <a:r>
              <a:rPr sz="3200" spc="-5" dirty="0">
                <a:latin typeface="Arial"/>
                <a:cs typeface="Arial"/>
              </a:rPr>
              <a:t>linear, rigid </a:t>
            </a:r>
            <a:r>
              <a:rPr sz="3200" dirty="0">
                <a:latin typeface="Arial"/>
                <a:cs typeface="Arial"/>
              </a:rPr>
              <a:t>and  measures </a:t>
            </a:r>
            <a:r>
              <a:rPr sz="3200" spc="-5" dirty="0">
                <a:latin typeface="Arial"/>
                <a:cs typeface="Arial"/>
              </a:rPr>
              <a:t>7.5 </a:t>
            </a:r>
            <a:r>
              <a:rPr sz="3200" dirty="0">
                <a:latin typeface="Arial"/>
                <a:cs typeface="Arial"/>
              </a:rPr>
              <a:t>-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10  </a:t>
            </a:r>
            <a:r>
              <a:rPr sz="3200" spc="5" dirty="0">
                <a:latin typeface="Arial"/>
                <a:cs typeface="Arial"/>
              </a:rPr>
              <a:t>mm </a:t>
            </a:r>
            <a:r>
              <a:rPr sz="3200" spc="-5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diameter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41009" y="1174750"/>
            <a:ext cx="3484880" cy="4521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8279" y="979169"/>
            <a:ext cx="177800" cy="8890"/>
          </a:xfrm>
          <a:custGeom>
            <a:avLst/>
            <a:gdLst/>
            <a:ahLst/>
            <a:cxnLst/>
            <a:rect l="l" t="t" r="r" b="b"/>
            <a:pathLst>
              <a:path w="177800" h="8890">
                <a:moveTo>
                  <a:pt x="0" y="0"/>
                </a:moveTo>
                <a:lnTo>
                  <a:pt x="177800" y="8889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729" y="951230"/>
            <a:ext cx="77470" cy="74930"/>
          </a:xfrm>
          <a:custGeom>
            <a:avLst/>
            <a:gdLst/>
            <a:ahLst/>
            <a:cxnLst/>
            <a:rect l="l" t="t" r="r" b="b"/>
            <a:pathLst>
              <a:path w="77470" h="74930">
                <a:moveTo>
                  <a:pt x="3810" y="0"/>
                </a:moveTo>
                <a:lnTo>
                  <a:pt x="0" y="74930"/>
                </a:lnTo>
                <a:lnTo>
                  <a:pt x="77470" y="40640"/>
                </a:lnTo>
                <a:lnTo>
                  <a:pt x="3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0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129540"/>
            <a:ext cx="7757795" cy="421767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3200" b="1" spc="-5" dirty="0">
                <a:latin typeface="Rockwell Extra Bold"/>
                <a:cs typeface="Rockwell Extra Bold"/>
              </a:rPr>
              <a:t>Other organs</a:t>
            </a:r>
            <a:endParaRPr sz="3200">
              <a:latin typeface="Rockwell Extra Bold"/>
              <a:cs typeface="Rockwell Extra Bold"/>
            </a:endParaRPr>
          </a:p>
          <a:p>
            <a:pPr marL="354965" marR="5080" indent="-342900">
              <a:lnSpc>
                <a:spcPct val="99900"/>
              </a:lnSpc>
              <a:spcBef>
                <a:spcPts val="75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Alimentary </a:t>
            </a:r>
            <a:r>
              <a:rPr sz="3200" dirty="0">
                <a:latin typeface="Arial"/>
                <a:cs typeface="Arial"/>
              </a:rPr>
              <a:t>tract-may occur </a:t>
            </a:r>
            <a:r>
              <a:rPr sz="3200" spc="-5" dirty="0">
                <a:latin typeface="Arial"/>
                <a:cs typeface="Arial"/>
              </a:rPr>
              <a:t>at </a:t>
            </a:r>
            <a:r>
              <a:rPr sz="3200" dirty="0">
                <a:latin typeface="Arial"/>
                <a:cs typeface="Arial"/>
              </a:rPr>
              <a:t>any </a:t>
            </a:r>
            <a:r>
              <a:rPr sz="3200" spc="-5" dirty="0">
                <a:latin typeface="Arial"/>
                <a:cs typeface="Arial"/>
              </a:rPr>
              <a:t>level  from oral cavity to </a:t>
            </a:r>
            <a:r>
              <a:rPr sz="3200" dirty="0">
                <a:latin typeface="Arial"/>
                <a:cs typeface="Arial"/>
              </a:rPr>
              <a:t>anus, deposits </a:t>
            </a:r>
            <a:r>
              <a:rPr sz="3200" spc="-5" dirty="0">
                <a:latin typeface="Arial"/>
                <a:cs typeface="Arial"/>
              </a:rPr>
              <a:t>initially  in </a:t>
            </a:r>
            <a:r>
              <a:rPr sz="3200" dirty="0">
                <a:latin typeface="Arial"/>
                <a:cs typeface="Arial"/>
              </a:rPr>
              <a:t>vessel </a:t>
            </a:r>
            <a:r>
              <a:rPr sz="3200" spc="-10" dirty="0">
                <a:latin typeface="Arial"/>
                <a:cs typeface="Arial"/>
              </a:rPr>
              <a:t>wall </a:t>
            </a:r>
            <a:r>
              <a:rPr sz="3200" dirty="0">
                <a:latin typeface="Arial"/>
                <a:cs typeface="Arial"/>
              </a:rPr>
              <a:t>and </a:t>
            </a:r>
            <a:r>
              <a:rPr sz="3200" spc="-5" dirty="0">
                <a:latin typeface="Arial"/>
                <a:cs typeface="Arial"/>
              </a:rPr>
              <a:t>then </a:t>
            </a:r>
            <a:r>
              <a:rPr sz="3200" dirty="0">
                <a:latin typeface="Arial"/>
                <a:cs typeface="Arial"/>
              </a:rPr>
              <a:t>adjacent </a:t>
            </a:r>
            <a:r>
              <a:rPr sz="3200" spc="-5" dirty="0">
                <a:latin typeface="Arial"/>
                <a:cs typeface="Arial"/>
              </a:rPr>
              <a:t>layers of  bowel </a:t>
            </a:r>
            <a:r>
              <a:rPr sz="3200" spc="-10" dirty="0">
                <a:latin typeface="Arial"/>
                <a:cs typeface="Arial"/>
              </a:rPr>
              <a:t>wall.In </a:t>
            </a:r>
            <a:r>
              <a:rPr sz="3200" dirty="0">
                <a:latin typeface="Arial"/>
                <a:cs typeface="Arial"/>
              </a:rPr>
              <a:t>tongue can cause  macroglossia.</a:t>
            </a:r>
            <a:endParaRPr sz="3200">
              <a:latin typeface="Arial"/>
              <a:cs typeface="Arial"/>
            </a:endParaRPr>
          </a:p>
          <a:p>
            <a:pPr marL="354965" marR="935990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Respiratory tract- involved focally </a:t>
            </a:r>
            <a:r>
              <a:rPr sz="3200" dirty="0">
                <a:latin typeface="Arial"/>
                <a:cs typeface="Arial"/>
              </a:rPr>
              <a:t>or  </a:t>
            </a:r>
            <a:r>
              <a:rPr sz="3200" spc="-5" dirty="0">
                <a:latin typeface="Arial"/>
                <a:cs typeface="Arial"/>
              </a:rPr>
              <a:t>diffuse from larynx to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bronchioles.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7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529" y="196003"/>
            <a:ext cx="7816215" cy="122174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43840">
              <a:lnSpc>
                <a:spcPct val="100000"/>
              </a:lnSpc>
              <a:spcBef>
                <a:spcPts val="325"/>
              </a:spcBef>
            </a:pPr>
            <a:r>
              <a:rPr b="1" u="none" dirty="0">
                <a:latin typeface="Rockwell Extra Bold"/>
                <a:cs typeface="Rockwell Extra Bold"/>
              </a:rPr>
              <a:t>LASER </a:t>
            </a:r>
            <a:r>
              <a:rPr b="1" u="none" spc="-5" dirty="0">
                <a:latin typeface="Rockwell Extra Bold"/>
                <a:cs typeface="Rockwell Extra Bold"/>
              </a:rPr>
              <a:t>Micro-dissection</a:t>
            </a:r>
            <a:r>
              <a:rPr b="1" u="none" spc="-65" dirty="0">
                <a:latin typeface="Rockwell Extra Bold"/>
                <a:cs typeface="Rockwell Extra Bold"/>
              </a:rPr>
              <a:t> </a:t>
            </a:r>
            <a:r>
              <a:rPr b="1" u="none" spc="-5" dirty="0">
                <a:latin typeface="Rockwell Extra Bold"/>
                <a:cs typeface="Rockwell Extra Bold"/>
              </a:rPr>
              <a:t>system</a:t>
            </a:r>
          </a:p>
          <a:p>
            <a:pPr marL="525780" marR="2244725" indent="-513715">
              <a:lnSpc>
                <a:spcPct val="79900"/>
              </a:lnSpc>
              <a:spcBef>
                <a:spcPts val="750"/>
              </a:spcBef>
            </a:pPr>
            <a:r>
              <a:rPr sz="2400" b="0" u="none" spc="-5" dirty="0">
                <a:latin typeface="Arial"/>
                <a:cs typeface="Arial"/>
              </a:rPr>
              <a:t>Histological examination of tissue section  identifying amyloid deposits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3529" y="1762759"/>
            <a:ext cx="4855845" cy="191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Identify amyloid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deposit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28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Laser cut </a:t>
            </a:r>
            <a:r>
              <a:rPr sz="2400" spc="-10" dirty="0">
                <a:latin typeface="Arial"/>
                <a:cs typeface="Arial"/>
              </a:rPr>
              <a:t>around </a:t>
            </a:r>
            <a:r>
              <a:rPr sz="2400" spc="-5" dirty="0">
                <a:latin typeface="Arial"/>
                <a:cs typeface="Arial"/>
              </a:rPr>
              <a:t>amyloid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deposit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Tissue </a:t>
            </a:r>
            <a:r>
              <a:rPr sz="2400" spc="-5" dirty="0">
                <a:latin typeface="Arial"/>
                <a:cs typeface="Arial"/>
              </a:rPr>
              <a:t>drops into </a:t>
            </a:r>
            <a:r>
              <a:rPr sz="2400" dirty="0">
                <a:latin typeface="Arial"/>
                <a:cs typeface="Arial"/>
              </a:rPr>
              <a:t>microfuge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cap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3529" y="4466590"/>
            <a:ext cx="132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6430" y="4483100"/>
            <a:ext cx="5342890" cy="97663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675"/>
              </a:spcBef>
              <a:tabLst>
                <a:tab pos="1774189" algn="l"/>
              </a:tabLst>
            </a:pPr>
            <a:r>
              <a:rPr sz="2400" dirty="0">
                <a:latin typeface="Arial"/>
                <a:cs typeface="Arial"/>
              </a:rPr>
              <a:t>Tissue </a:t>
            </a:r>
            <a:r>
              <a:rPr sz="2400" spc="-5" dirty="0">
                <a:latin typeface="Arial"/>
                <a:cs typeface="Arial"/>
              </a:rPr>
              <a:t>is fragmented into peptide  strands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and	</a:t>
            </a:r>
            <a:r>
              <a:rPr sz="2400" spc="-5" dirty="0">
                <a:latin typeface="Arial"/>
                <a:cs typeface="Arial"/>
              </a:rPr>
              <a:t>electrophoresed; nature </a:t>
            </a:r>
            <a:r>
              <a:rPr sz="2400" dirty="0">
                <a:latin typeface="Arial"/>
                <a:cs typeface="Arial"/>
              </a:rPr>
              <a:t>of  </a:t>
            </a:r>
            <a:r>
              <a:rPr sz="2400" spc="-5" dirty="0">
                <a:latin typeface="Arial"/>
                <a:cs typeface="Arial"/>
              </a:rPr>
              <a:t>protein studied.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99909" y="2357120"/>
            <a:ext cx="1515109" cy="1132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21400" y="1214119"/>
            <a:ext cx="3022600" cy="11417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95440" y="3491229"/>
            <a:ext cx="1920240" cy="14389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13930" y="4931409"/>
            <a:ext cx="685800" cy="13868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03500" y="1409700"/>
            <a:ext cx="417830" cy="472440"/>
          </a:xfrm>
          <a:custGeom>
            <a:avLst/>
            <a:gdLst/>
            <a:ahLst/>
            <a:cxnLst/>
            <a:rect l="l" t="t" r="r" b="b"/>
            <a:pathLst>
              <a:path w="417830" h="472439">
                <a:moveTo>
                  <a:pt x="417830" y="354329"/>
                </a:moveTo>
                <a:lnTo>
                  <a:pt x="0" y="354329"/>
                </a:lnTo>
                <a:lnTo>
                  <a:pt x="208280" y="472439"/>
                </a:lnTo>
                <a:lnTo>
                  <a:pt x="417830" y="354329"/>
                </a:lnTo>
                <a:close/>
              </a:path>
              <a:path w="417830" h="472439">
                <a:moveTo>
                  <a:pt x="313689" y="0"/>
                </a:moveTo>
                <a:lnTo>
                  <a:pt x="104139" y="0"/>
                </a:lnTo>
                <a:lnTo>
                  <a:pt x="104139" y="354329"/>
                </a:lnTo>
                <a:lnTo>
                  <a:pt x="313689" y="354329"/>
                </a:lnTo>
                <a:lnTo>
                  <a:pt x="313689" y="0"/>
                </a:lnTo>
                <a:close/>
              </a:path>
            </a:pathLst>
          </a:custGeom>
          <a:solidFill>
            <a:srgbClr val="C630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03500" y="1409700"/>
            <a:ext cx="417830" cy="472440"/>
          </a:xfrm>
          <a:custGeom>
            <a:avLst/>
            <a:gdLst/>
            <a:ahLst/>
            <a:cxnLst/>
            <a:rect l="l" t="t" r="r" b="b"/>
            <a:pathLst>
              <a:path w="417830" h="472439">
                <a:moveTo>
                  <a:pt x="104139" y="0"/>
                </a:moveTo>
                <a:lnTo>
                  <a:pt x="104139" y="354329"/>
                </a:lnTo>
                <a:lnTo>
                  <a:pt x="0" y="354329"/>
                </a:lnTo>
                <a:lnTo>
                  <a:pt x="208280" y="472439"/>
                </a:lnTo>
                <a:lnTo>
                  <a:pt x="417830" y="354329"/>
                </a:lnTo>
                <a:lnTo>
                  <a:pt x="313689" y="354329"/>
                </a:lnTo>
                <a:lnTo>
                  <a:pt x="313689" y="0"/>
                </a:lnTo>
                <a:lnTo>
                  <a:pt x="104139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03500" y="14097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21329" y="188213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03500" y="2122170"/>
            <a:ext cx="417830" cy="471170"/>
          </a:xfrm>
          <a:custGeom>
            <a:avLst/>
            <a:gdLst/>
            <a:ahLst/>
            <a:cxnLst/>
            <a:rect l="l" t="t" r="r" b="b"/>
            <a:pathLst>
              <a:path w="417830" h="471169">
                <a:moveTo>
                  <a:pt x="417830" y="353059"/>
                </a:moveTo>
                <a:lnTo>
                  <a:pt x="0" y="353059"/>
                </a:lnTo>
                <a:lnTo>
                  <a:pt x="208280" y="471169"/>
                </a:lnTo>
                <a:lnTo>
                  <a:pt x="417830" y="353059"/>
                </a:lnTo>
                <a:close/>
              </a:path>
              <a:path w="417830" h="471169">
                <a:moveTo>
                  <a:pt x="313689" y="0"/>
                </a:moveTo>
                <a:lnTo>
                  <a:pt x="104139" y="0"/>
                </a:lnTo>
                <a:lnTo>
                  <a:pt x="104139" y="353059"/>
                </a:lnTo>
                <a:lnTo>
                  <a:pt x="313689" y="353059"/>
                </a:lnTo>
                <a:lnTo>
                  <a:pt x="313689" y="0"/>
                </a:lnTo>
                <a:close/>
              </a:path>
            </a:pathLst>
          </a:custGeom>
          <a:solidFill>
            <a:srgbClr val="C630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03500" y="2122170"/>
            <a:ext cx="417830" cy="471170"/>
          </a:xfrm>
          <a:custGeom>
            <a:avLst/>
            <a:gdLst/>
            <a:ahLst/>
            <a:cxnLst/>
            <a:rect l="l" t="t" r="r" b="b"/>
            <a:pathLst>
              <a:path w="417830" h="471169">
                <a:moveTo>
                  <a:pt x="104139" y="0"/>
                </a:moveTo>
                <a:lnTo>
                  <a:pt x="104139" y="353059"/>
                </a:lnTo>
                <a:lnTo>
                  <a:pt x="0" y="353059"/>
                </a:lnTo>
                <a:lnTo>
                  <a:pt x="208280" y="471169"/>
                </a:lnTo>
                <a:lnTo>
                  <a:pt x="417830" y="353059"/>
                </a:lnTo>
                <a:lnTo>
                  <a:pt x="313689" y="353059"/>
                </a:lnTo>
                <a:lnTo>
                  <a:pt x="313689" y="0"/>
                </a:lnTo>
                <a:lnTo>
                  <a:pt x="104139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03500" y="21221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21329" y="259333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03500" y="2862579"/>
            <a:ext cx="417830" cy="449580"/>
          </a:xfrm>
          <a:custGeom>
            <a:avLst/>
            <a:gdLst/>
            <a:ahLst/>
            <a:cxnLst/>
            <a:rect l="l" t="t" r="r" b="b"/>
            <a:pathLst>
              <a:path w="417830" h="449579">
                <a:moveTo>
                  <a:pt x="417830" y="336550"/>
                </a:moveTo>
                <a:lnTo>
                  <a:pt x="0" y="336550"/>
                </a:lnTo>
                <a:lnTo>
                  <a:pt x="208280" y="449580"/>
                </a:lnTo>
                <a:lnTo>
                  <a:pt x="417830" y="336550"/>
                </a:lnTo>
                <a:close/>
              </a:path>
              <a:path w="417830" h="449579">
                <a:moveTo>
                  <a:pt x="313689" y="0"/>
                </a:moveTo>
                <a:lnTo>
                  <a:pt x="104139" y="0"/>
                </a:lnTo>
                <a:lnTo>
                  <a:pt x="104139" y="336550"/>
                </a:lnTo>
                <a:lnTo>
                  <a:pt x="313689" y="336550"/>
                </a:lnTo>
                <a:lnTo>
                  <a:pt x="313689" y="0"/>
                </a:lnTo>
                <a:close/>
              </a:path>
            </a:pathLst>
          </a:custGeom>
          <a:solidFill>
            <a:srgbClr val="C630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03500" y="2862579"/>
            <a:ext cx="417830" cy="449580"/>
          </a:xfrm>
          <a:custGeom>
            <a:avLst/>
            <a:gdLst/>
            <a:ahLst/>
            <a:cxnLst/>
            <a:rect l="l" t="t" r="r" b="b"/>
            <a:pathLst>
              <a:path w="417830" h="449579">
                <a:moveTo>
                  <a:pt x="104139" y="0"/>
                </a:moveTo>
                <a:lnTo>
                  <a:pt x="104139" y="336550"/>
                </a:lnTo>
                <a:lnTo>
                  <a:pt x="0" y="336550"/>
                </a:lnTo>
                <a:lnTo>
                  <a:pt x="208280" y="449580"/>
                </a:lnTo>
                <a:lnTo>
                  <a:pt x="417830" y="336550"/>
                </a:lnTo>
                <a:lnTo>
                  <a:pt x="313689" y="336550"/>
                </a:lnTo>
                <a:lnTo>
                  <a:pt x="313689" y="0"/>
                </a:lnTo>
                <a:lnTo>
                  <a:pt x="104139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03500" y="28625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21329" y="33121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34920" y="3848100"/>
            <a:ext cx="486409" cy="464820"/>
          </a:xfrm>
          <a:custGeom>
            <a:avLst/>
            <a:gdLst/>
            <a:ahLst/>
            <a:cxnLst/>
            <a:rect l="l" t="t" r="r" b="b"/>
            <a:pathLst>
              <a:path w="486410" h="464820">
                <a:moveTo>
                  <a:pt x="486410" y="349250"/>
                </a:moveTo>
                <a:lnTo>
                  <a:pt x="0" y="349250"/>
                </a:lnTo>
                <a:lnTo>
                  <a:pt x="242569" y="464819"/>
                </a:lnTo>
                <a:lnTo>
                  <a:pt x="486410" y="349250"/>
                </a:lnTo>
                <a:close/>
              </a:path>
              <a:path w="486410" h="464820">
                <a:moveTo>
                  <a:pt x="364490" y="0"/>
                </a:moveTo>
                <a:lnTo>
                  <a:pt x="121919" y="0"/>
                </a:lnTo>
                <a:lnTo>
                  <a:pt x="121919" y="349250"/>
                </a:lnTo>
                <a:lnTo>
                  <a:pt x="364490" y="349250"/>
                </a:lnTo>
                <a:lnTo>
                  <a:pt x="364490" y="0"/>
                </a:lnTo>
                <a:close/>
              </a:path>
            </a:pathLst>
          </a:custGeom>
          <a:solidFill>
            <a:srgbClr val="C630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34920" y="3848100"/>
            <a:ext cx="486409" cy="464820"/>
          </a:xfrm>
          <a:custGeom>
            <a:avLst/>
            <a:gdLst/>
            <a:ahLst/>
            <a:cxnLst/>
            <a:rect l="l" t="t" r="r" b="b"/>
            <a:pathLst>
              <a:path w="486410" h="464820">
                <a:moveTo>
                  <a:pt x="121919" y="0"/>
                </a:moveTo>
                <a:lnTo>
                  <a:pt x="121919" y="349250"/>
                </a:lnTo>
                <a:lnTo>
                  <a:pt x="0" y="349250"/>
                </a:lnTo>
                <a:lnTo>
                  <a:pt x="242569" y="464819"/>
                </a:lnTo>
                <a:lnTo>
                  <a:pt x="486410" y="349250"/>
                </a:lnTo>
                <a:lnTo>
                  <a:pt x="364490" y="349250"/>
                </a:lnTo>
                <a:lnTo>
                  <a:pt x="364490" y="0"/>
                </a:lnTo>
                <a:lnTo>
                  <a:pt x="121919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34920" y="38481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21329" y="43129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2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7300" y="773430"/>
            <a:ext cx="6092190" cy="1287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7300" y="2063750"/>
            <a:ext cx="6106159" cy="4079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8550" y="224790"/>
            <a:ext cx="66230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dirty="0"/>
              <a:t>Laser </a:t>
            </a:r>
            <a:r>
              <a:rPr u="none" spc="-5" dirty="0"/>
              <a:t>Micro-dissection</a:t>
            </a:r>
            <a:r>
              <a:rPr u="none" spc="-10" dirty="0"/>
              <a:t> </a:t>
            </a:r>
            <a:r>
              <a:rPr u="none" spc="-5" dirty="0"/>
              <a:t>equipment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6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3039" y="195579"/>
            <a:ext cx="6214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none" spc="-5" dirty="0">
                <a:latin typeface="Rockwell Extra Bold"/>
                <a:cs typeface="Rockwell Extra Bold"/>
              </a:rPr>
              <a:t>Instrumental</a:t>
            </a:r>
            <a:r>
              <a:rPr sz="3600" b="1" u="none" spc="-60" dirty="0">
                <a:latin typeface="Rockwell Extra Bold"/>
                <a:cs typeface="Rockwell Extra Bold"/>
              </a:rPr>
              <a:t> </a:t>
            </a:r>
            <a:r>
              <a:rPr sz="3600" b="1" u="none" spc="-5" dirty="0">
                <a:latin typeface="Rockwell Extra Bold"/>
                <a:cs typeface="Rockwell Extra Bold"/>
              </a:rPr>
              <a:t>methods</a:t>
            </a:r>
            <a:endParaRPr sz="3600">
              <a:latin typeface="Rockwell Extra Bold"/>
              <a:cs typeface="Rockwell Extra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669" y="1000759"/>
            <a:ext cx="7530465" cy="476377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4965" marR="316230" indent="-342900">
              <a:lnSpc>
                <a:spcPts val="346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latin typeface="Arial"/>
                <a:cs typeface="Arial"/>
              </a:rPr>
              <a:t>Ultrasonography</a:t>
            </a:r>
            <a:r>
              <a:rPr sz="3200" spc="-5" dirty="0">
                <a:latin typeface="Arial"/>
                <a:cs typeface="Arial"/>
              </a:rPr>
              <a:t>: kidney’s </a:t>
            </a:r>
            <a:r>
              <a:rPr sz="3200" dirty="0">
                <a:latin typeface="Arial"/>
                <a:cs typeface="Arial"/>
              </a:rPr>
              <a:t>size (non-  specific)</a:t>
            </a:r>
            <a:endParaRPr sz="3200">
              <a:latin typeface="Arial"/>
              <a:cs typeface="Arial"/>
            </a:endParaRPr>
          </a:p>
          <a:p>
            <a:pPr marL="354965" marR="46355" indent="-342900">
              <a:lnSpc>
                <a:spcPts val="3450"/>
              </a:lnSpc>
              <a:spcBef>
                <a:spcPts val="8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latin typeface="Arial"/>
                <a:cs typeface="Arial"/>
              </a:rPr>
              <a:t>CT </a:t>
            </a:r>
            <a:r>
              <a:rPr sz="3200" b="1" dirty="0">
                <a:latin typeface="Arial"/>
                <a:cs typeface="Arial"/>
              </a:rPr>
              <a:t>scanning</a:t>
            </a:r>
            <a:r>
              <a:rPr sz="3200" dirty="0">
                <a:latin typeface="Arial"/>
                <a:cs typeface="Arial"/>
              </a:rPr>
              <a:t>: </a:t>
            </a:r>
            <a:r>
              <a:rPr sz="3200" spc="-10" dirty="0">
                <a:latin typeface="Arial"/>
                <a:cs typeface="Arial"/>
              </a:rPr>
              <a:t>with </a:t>
            </a:r>
            <a:r>
              <a:rPr sz="3200" dirty="0">
                <a:latin typeface="Arial"/>
                <a:cs typeface="Arial"/>
              </a:rPr>
              <a:t>technetium </a:t>
            </a:r>
            <a:r>
              <a:rPr sz="3200" spc="-10" dirty="0">
                <a:latin typeface="Arial"/>
                <a:cs typeface="Arial"/>
              </a:rPr>
              <a:t>which  </a:t>
            </a:r>
            <a:r>
              <a:rPr sz="3200" dirty="0">
                <a:latin typeface="Arial"/>
                <a:cs typeface="Arial"/>
              </a:rPr>
              <a:t>binds </a:t>
            </a:r>
            <a:r>
              <a:rPr sz="3200" spc="-5" dirty="0">
                <a:latin typeface="Arial"/>
                <a:cs typeface="Arial"/>
              </a:rPr>
              <a:t>to soft-tissue </a:t>
            </a:r>
            <a:r>
              <a:rPr sz="3200" dirty="0">
                <a:latin typeface="Arial"/>
                <a:cs typeface="Arial"/>
              </a:rPr>
              <a:t>amyloid </a:t>
            </a:r>
            <a:r>
              <a:rPr sz="3200" spc="-5" dirty="0">
                <a:latin typeface="Arial"/>
                <a:cs typeface="Arial"/>
              </a:rPr>
              <a:t>deposits (to  </a:t>
            </a:r>
            <a:r>
              <a:rPr sz="3200" dirty="0">
                <a:latin typeface="Arial"/>
                <a:cs typeface="Arial"/>
              </a:rPr>
              <a:t>monitor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progression)</a:t>
            </a:r>
            <a:endParaRPr sz="3200">
              <a:latin typeface="Arial"/>
              <a:cs typeface="Arial"/>
            </a:endParaRPr>
          </a:p>
          <a:p>
            <a:pPr marL="354965" marR="44450" indent="-342900">
              <a:lnSpc>
                <a:spcPts val="3460"/>
              </a:lnSpc>
              <a:spcBef>
                <a:spcPts val="7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latin typeface="Arial"/>
                <a:cs typeface="Arial"/>
              </a:rPr>
              <a:t>Radiolabeled P-component gamma  </a:t>
            </a:r>
            <a:r>
              <a:rPr sz="3200" b="1" dirty="0">
                <a:latin typeface="Arial"/>
                <a:cs typeface="Arial"/>
              </a:rPr>
              <a:t>scanning</a:t>
            </a:r>
            <a:r>
              <a:rPr sz="3200" dirty="0">
                <a:latin typeface="Arial"/>
                <a:cs typeface="Arial"/>
              </a:rPr>
              <a:t>: </a:t>
            </a:r>
            <a:r>
              <a:rPr sz="3200" spc="-5" dirty="0">
                <a:latin typeface="Arial"/>
                <a:cs typeface="Arial"/>
              </a:rPr>
              <a:t>total </a:t>
            </a:r>
            <a:r>
              <a:rPr sz="3200" dirty="0">
                <a:latin typeface="Arial"/>
                <a:cs typeface="Arial"/>
              </a:rPr>
              <a:t>body burden of</a:t>
            </a:r>
            <a:r>
              <a:rPr sz="3200" spc="-7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amyloid</a:t>
            </a:r>
            <a:endParaRPr sz="3200">
              <a:latin typeface="Arial"/>
              <a:cs typeface="Arial"/>
            </a:endParaRPr>
          </a:p>
          <a:p>
            <a:pPr marL="354965" marR="5080" indent="-229870">
              <a:lnSpc>
                <a:spcPts val="3450"/>
              </a:lnSpc>
              <a:spcBef>
                <a:spcPts val="800"/>
              </a:spcBef>
            </a:pPr>
            <a:r>
              <a:rPr sz="3200" b="1" dirty="0">
                <a:latin typeface="Arial"/>
                <a:cs typeface="Arial"/>
              </a:rPr>
              <a:t>√ </a:t>
            </a:r>
            <a:r>
              <a:rPr sz="3200" dirty="0">
                <a:latin typeface="Arial"/>
                <a:cs typeface="Arial"/>
              </a:rPr>
              <a:t>Most </a:t>
            </a:r>
            <a:r>
              <a:rPr sz="3200" spc="-5" dirty="0">
                <a:latin typeface="Arial"/>
                <a:cs typeface="Arial"/>
              </a:rPr>
              <a:t>useful in </a:t>
            </a:r>
            <a:r>
              <a:rPr sz="3200" dirty="0">
                <a:latin typeface="Arial"/>
                <a:cs typeface="Arial"/>
              </a:rPr>
              <a:t>AA amyloidosis because 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major </a:t>
            </a:r>
            <a:r>
              <a:rPr sz="3200" spc="-5" dirty="0">
                <a:latin typeface="Arial"/>
                <a:cs typeface="Arial"/>
              </a:rPr>
              <a:t>sites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deposition are  </a:t>
            </a:r>
            <a:r>
              <a:rPr sz="3200" dirty="0">
                <a:latin typeface="Arial"/>
                <a:cs typeface="Arial"/>
              </a:rPr>
              <a:t>accessible </a:t>
            </a:r>
            <a:r>
              <a:rPr sz="3200" spc="-5" dirty="0">
                <a:latin typeface="Arial"/>
                <a:cs typeface="Arial"/>
              </a:rPr>
              <a:t>to the </a:t>
            </a:r>
            <a:r>
              <a:rPr sz="3200" dirty="0">
                <a:latin typeface="Arial"/>
                <a:cs typeface="Arial"/>
              </a:rPr>
              <a:t>imaging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agent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64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1189" y="224790"/>
            <a:ext cx="53378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u="none" spc="-5" dirty="0">
                <a:latin typeface="Rockwell Extra Bold"/>
                <a:cs typeface="Rockwell Extra Bold"/>
              </a:rPr>
              <a:t>Beta-2-microglobulin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1267459"/>
            <a:ext cx="8039734" cy="510540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4965" marR="5080" indent="-342900">
              <a:lnSpc>
                <a:spcPct val="79900"/>
              </a:lnSpc>
              <a:spcBef>
                <a:spcPts val="86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latin typeface="Arial"/>
                <a:cs typeface="Arial"/>
              </a:rPr>
              <a:t>Carpal tunnel syndrome </a:t>
            </a:r>
            <a:r>
              <a:rPr sz="3200" dirty="0">
                <a:latin typeface="Arial"/>
                <a:cs typeface="Arial"/>
              </a:rPr>
              <a:t>– </a:t>
            </a:r>
            <a:r>
              <a:rPr sz="3200" spc="5" dirty="0">
                <a:latin typeface="Arial"/>
                <a:cs typeface="Arial"/>
              </a:rPr>
              <a:t>most common  </a:t>
            </a:r>
            <a:r>
              <a:rPr sz="3200" dirty="0">
                <a:latin typeface="Arial"/>
                <a:cs typeface="Arial"/>
              </a:rPr>
              <a:t>(deposits </a:t>
            </a:r>
            <a:r>
              <a:rPr sz="3200" spc="-10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hands ligaments compress 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nerves).</a:t>
            </a:r>
            <a:endParaRPr sz="3200">
              <a:latin typeface="Arial"/>
              <a:cs typeface="Arial"/>
            </a:endParaRPr>
          </a:p>
          <a:p>
            <a:pPr marL="354965" marR="825500" indent="-342900">
              <a:lnSpc>
                <a:spcPct val="79900"/>
              </a:lnSpc>
              <a:spcBef>
                <a:spcPts val="8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Reference </a:t>
            </a:r>
            <a:r>
              <a:rPr sz="3200" b="1" spc="-5" dirty="0">
                <a:latin typeface="Arial"/>
                <a:cs typeface="Arial"/>
              </a:rPr>
              <a:t>range </a:t>
            </a:r>
            <a:r>
              <a:rPr sz="3200" spc="-5" dirty="0">
                <a:latin typeface="Arial"/>
                <a:cs typeface="Arial"/>
              </a:rPr>
              <a:t>of </a:t>
            </a:r>
            <a:r>
              <a:rPr sz="3200" dirty="0">
                <a:latin typeface="Arial"/>
                <a:cs typeface="Arial"/>
              </a:rPr>
              <a:t>serum beta-2-  microglobulin concentration of </a:t>
            </a:r>
            <a:r>
              <a:rPr sz="3200" spc="-10" dirty="0">
                <a:latin typeface="Arial"/>
                <a:cs typeface="Arial"/>
              </a:rPr>
              <a:t>is</a:t>
            </a:r>
            <a:r>
              <a:rPr sz="3200" spc="-10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1.5-3  mg/L.</a:t>
            </a:r>
            <a:endParaRPr sz="3200">
              <a:latin typeface="Arial"/>
              <a:cs typeface="Arial"/>
            </a:endParaRPr>
          </a:p>
          <a:p>
            <a:pPr marL="354965" marR="1038860" indent="-342900">
              <a:lnSpc>
                <a:spcPct val="79900"/>
              </a:lnSpc>
              <a:spcBef>
                <a:spcPts val="80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Can be </a:t>
            </a:r>
            <a:r>
              <a:rPr sz="3200" b="1" dirty="0">
                <a:latin typeface="Arial"/>
                <a:cs typeface="Arial"/>
              </a:rPr>
              <a:t>elevated </a:t>
            </a:r>
            <a:r>
              <a:rPr sz="3200" spc="-5" dirty="0">
                <a:latin typeface="Arial"/>
                <a:cs typeface="Arial"/>
              </a:rPr>
              <a:t>to </a:t>
            </a:r>
            <a:r>
              <a:rPr sz="3200" dirty="0">
                <a:latin typeface="Arial"/>
                <a:cs typeface="Arial"/>
              </a:rPr>
              <a:t>values of </a:t>
            </a:r>
            <a:r>
              <a:rPr sz="3200" b="1" dirty="0">
                <a:latin typeface="Arial"/>
                <a:cs typeface="Arial"/>
              </a:rPr>
              <a:t>50-100  </a:t>
            </a:r>
            <a:r>
              <a:rPr sz="3200" b="1" spc="-5" dirty="0">
                <a:latin typeface="Arial"/>
                <a:cs typeface="Arial"/>
              </a:rPr>
              <a:t>mg/L.</a:t>
            </a:r>
            <a:endParaRPr sz="3200">
              <a:latin typeface="Arial"/>
              <a:cs typeface="Arial"/>
            </a:endParaRPr>
          </a:p>
          <a:p>
            <a:pPr marL="354965" marR="56515" indent="-342900">
              <a:lnSpc>
                <a:spcPct val="79900"/>
              </a:lnSpc>
              <a:spcBef>
                <a:spcPts val="79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Beta-2-microglobulin </a:t>
            </a:r>
            <a:r>
              <a:rPr sz="3200" b="1" spc="-5" dirty="0">
                <a:latin typeface="Arial"/>
                <a:cs typeface="Arial"/>
              </a:rPr>
              <a:t>levels correlate  </a:t>
            </a:r>
            <a:r>
              <a:rPr sz="3200" b="1" dirty="0">
                <a:latin typeface="Arial"/>
                <a:cs typeface="Arial"/>
              </a:rPr>
              <a:t>with elevated serum </a:t>
            </a:r>
            <a:r>
              <a:rPr sz="3200" b="1" spc="-5" dirty="0">
                <a:latin typeface="Arial"/>
                <a:cs typeface="Arial"/>
              </a:rPr>
              <a:t>creatinine levels  </a:t>
            </a:r>
            <a:r>
              <a:rPr sz="3200" dirty="0">
                <a:latin typeface="Arial"/>
                <a:cs typeface="Arial"/>
              </a:rPr>
              <a:t>and </a:t>
            </a:r>
            <a:r>
              <a:rPr sz="3200" spc="-5" dirty="0">
                <a:latin typeface="Arial"/>
                <a:cs typeface="Arial"/>
              </a:rPr>
              <a:t>are inversely related to the </a:t>
            </a:r>
            <a:r>
              <a:rPr sz="3200" dirty="0">
                <a:latin typeface="Arial"/>
                <a:cs typeface="Arial"/>
              </a:rPr>
              <a:t>glomerular  </a:t>
            </a:r>
            <a:r>
              <a:rPr sz="3200" spc="-5" dirty="0">
                <a:latin typeface="Arial"/>
                <a:cs typeface="Arial"/>
              </a:rPr>
              <a:t>filtration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rate.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OTHER</a:t>
            </a:r>
            <a:r>
              <a:rPr spc="-75" dirty="0"/>
              <a:t> </a:t>
            </a:r>
            <a:r>
              <a:rPr spc="-10" dirty="0"/>
              <a:t>TESTS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722629"/>
            <a:ext cx="7473315" cy="525526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354965" marR="1103630" indent="-342900">
              <a:lnSpc>
                <a:spcPct val="79800"/>
              </a:lnSpc>
              <a:spcBef>
                <a:spcPts val="7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AL-Diagnosis</a:t>
            </a:r>
            <a:r>
              <a:rPr sz="2800" spc="-5" dirty="0">
                <a:latin typeface="Arial"/>
                <a:cs typeface="Arial"/>
              </a:rPr>
              <a:t>-protein electrophoresis  immunoelectrophoresis of </a:t>
            </a:r>
            <a:r>
              <a:rPr sz="2800" dirty="0">
                <a:latin typeface="Arial"/>
                <a:cs typeface="Arial"/>
              </a:rPr>
              <a:t>serum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and</a:t>
            </a:r>
            <a:endParaRPr sz="2800">
              <a:latin typeface="Arial"/>
              <a:cs typeface="Arial"/>
            </a:endParaRPr>
          </a:p>
          <a:p>
            <a:pPr marL="309880">
              <a:lnSpc>
                <a:spcPct val="100000"/>
              </a:lnSpc>
              <a:spcBef>
                <a:spcPts val="30"/>
              </a:spcBef>
            </a:pPr>
            <a:r>
              <a:rPr sz="2800" spc="-5" dirty="0">
                <a:latin typeface="Arial"/>
                <a:cs typeface="Arial"/>
              </a:rPr>
              <a:t>urine.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bone </a:t>
            </a:r>
            <a:r>
              <a:rPr sz="2800" dirty="0">
                <a:latin typeface="Arial"/>
                <a:cs typeface="Arial"/>
              </a:rPr>
              <a:t>marrow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aspiration.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Serum immunoglobulins (to </a:t>
            </a:r>
            <a:r>
              <a:rPr sz="2800" spc="-10" dirty="0">
                <a:latin typeface="Arial"/>
                <a:cs typeface="Arial"/>
              </a:rPr>
              <a:t>exclude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AL)</a:t>
            </a:r>
            <a:endParaRPr sz="2800">
              <a:latin typeface="Arial"/>
              <a:cs typeface="Arial"/>
            </a:endParaRPr>
          </a:p>
          <a:p>
            <a:pPr marL="354965" marR="2157095" indent="-342900">
              <a:lnSpc>
                <a:spcPts val="269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AA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amyloidosis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: </a:t>
            </a:r>
            <a:r>
              <a:rPr sz="2800" spc="-5" dirty="0">
                <a:latin typeface="Arial"/>
                <a:cs typeface="Arial"/>
              </a:rPr>
              <a:t>polyclonal  hypergammaglobulinemia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IL-1,6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levels</a:t>
            </a:r>
            <a:endParaRPr sz="2800">
              <a:latin typeface="Arial"/>
              <a:cs typeface="Arial"/>
            </a:endParaRPr>
          </a:p>
          <a:p>
            <a:pPr marL="354965" marR="114935" indent="-342900">
              <a:lnSpc>
                <a:spcPts val="2690"/>
              </a:lnSpc>
              <a:spcBef>
                <a:spcPts val="6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latin typeface="Arial"/>
                <a:cs typeface="Arial"/>
              </a:rPr>
              <a:t>SAA </a:t>
            </a:r>
            <a:r>
              <a:rPr sz="2800" spc="-5" dirty="0">
                <a:latin typeface="Arial"/>
                <a:cs typeface="Arial"/>
              </a:rPr>
              <a:t>as an exquisitely sensitive acute phase  protein </a:t>
            </a:r>
            <a:r>
              <a:rPr sz="2800" dirty="0">
                <a:latin typeface="Arial"/>
                <a:cs typeface="Arial"/>
              </a:rPr>
              <a:t>(more sensitive </a:t>
            </a:r>
            <a:r>
              <a:rPr sz="2800" spc="-5" dirty="0">
                <a:latin typeface="Arial"/>
                <a:cs typeface="Arial"/>
              </a:rPr>
              <a:t>than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CRP)</a:t>
            </a:r>
            <a:endParaRPr sz="2800">
              <a:latin typeface="Arial"/>
              <a:cs typeface="Arial"/>
            </a:endParaRPr>
          </a:p>
          <a:p>
            <a:pPr marL="354965" marR="5080" indent="-342900">
              <a:lnSpc>
                <a:spcPts val="2690"/>
              </a:lnSpc>
              <a:spcBef>
                <a:spcPts val="6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latin typeface="Arial"/>
                <a:cs typeface="Arial"/>
              </a:rPr>
              <a:t>Immunohistochemistry</a:t>
            </a:r>
            <a:r>
              <a:rPr sz="2800" spc="-10" dirty="0">
                <a:latin typeface="Arial"/>
                <a:cs typeface="Arial"/>
              </a:rPr>
              <a:t>- </a:t>
            </a:r>
            <a:r>
              <a:rPr sz="2800" dirty="0">
                <a:latin typeface="Arial"/>
                <a:cs typeface="Arial"/>
              </a:rPr>
              <a:t>to know the </a:t>
            </a:r>
            <a:r>
              <a:rPr sz="2800" spc="-5" dirty="0">
                <a:latin typeface="Arial"/>
                <a:cs typeface="Arial"/>
              </a:rPr>
              <a:t>type of  amyloid.</a:t>
            </a:r>
            <a:endParaRPr sz="2800">
              <a:latin typeface="Arial"/>
              <a:cs typeface="Arial"/>
            </a:endParaRPr>
          </a:p>
          <a:p>
            <a:pPr marL="309880">
              <a:lnSpc>
                <a:spcPct val="100000"/>
              </a:lnSpc>
              <a:spcBef>
                <a:spcPts val="40"/>
              </a:spcBef>
            </a:pPr>
            <a:r>
              <a:rPr sz="2800" spc="-5" dirty="0">
                <a:latin typeface="Arial"/>
                <a:cs typeface="Arial"/>
              </a:rPr>
              <a:t>Example-anti-AA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stain.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5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8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4219" y="2423159"/>
            <a:ext cx="7298055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5415" marR="5080" indent="-133350">
              <a:lnSpc>
                <a:spcPct val="100000"/>
              </a:lnSpc>
              <a:spcBef>
                <a:spcPts val="100"/>
              </a:spcBef>
              <a:tabLst>
                <a:tab pos="5930900" algn="l"/>
              </a:tabLst>
            </a:pPr>
            <a:r>
              <a:rPr sz="6600" b="1" u="none" dirty="0">
                <a:latin typeface="Rockwell Extra Bold"/>
                <a:cs typeface="Rockwell Extra Bold"/>
              </a:rPr>
              <a:t>A</a:t>
            </a:r>
            <a:r>
              <a:rPr sz="6600" b="1" u="none" spc="-5" dirty="0">
                <a:latin typeface="Rockwell Extra Bold"/>
                <a:cs typeface="Rockwell Extra Bold"/>
              </a:rPr>
              <a:t>PPR</a:t>
            </a:r>
            <a:r>
              <a:rPr sz="6600" b="1" u="none" spc="5" dirty="0">
                <a:latin typeface="Rockwell Extra Bold"/>
                <a:cs typeface="Rockwell Extra Bold"/>
              </a:rPr>
              <a:t>O</a:t>
            </a:r>
            <a:r>
              <a:rPr sz="6600" b="1" u="none" spc="-10" dirty="0">
                <a:latin typeface="Rockwell Extra Bold"/>
                <a:cs typeface="Rockwell Extra Bold"/>
              </a:rPr>
              <a:t>AC</a:t>
            </a:r>
            <a:r>
              <a:rPr sz="6600" b="1" u="none" dirty="0">
                <a:latin typeface="Rockwell Extra Bold"/>
                <a:cs typeface="Rockwell Extra Bold"/>
              </a:rPr>
              <a:t>H	TO  </a:t>
            </a:r>
            <a:r>
              <a:rPr sz="6600" b="1" u="none" spc="-10" dirty="0">
                <a:latin typeface="Rockwell Extra Bold"/>
                <a:cs typeface="Rockwell Extra Bold"/>
              </a:rPr>
              <a:t>AMYLOIDOSIS</a:t>
            </a:r>
            <a:endParaRPr sz="6600">
              <a:latin typeface="Rockwell Extra Bold"/>
              <a:cs typeface="Rockwell Extra Bold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84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224790"/>
            <a:ext cx="7874000" cy="306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C63008"/>
                </a:solidFill>
                <a:latin typeface="Rockwell Extra Bold"/>
                <a:cs typeface="Rockwell Extra Bold"/>
              </a:rPr>
              <a:t>PROGNOSIS</a:t>
            </a:r>
            <a:endParaRPr sz="3200">
              <a:latin typeface="Rockwell Extra Bold"/>
              <a:cs typeface="Rockwell Extra Bold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00">
              <a:latin typeface="Times New Roman"/>
              <a:cs typeface="Times New Roman"/>
            </a:endParaRPr>
          </a:p>
          <a:p>
            <a:pPr marL="354965" marR="5080" indent="-342900">
              <a:lnSpc>
                <a:spcPts val="3829"/>
              </a:lnSpc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Prognosis </a:t>
            </a:r>
            <a:r>
              <a:rPr sz="3200" spc="-10" dirty="0">
                <a:latin typeface="Arial"/>
                <a:cs typeface="Arial"/>
              </a:rPr>
              <a:t>with </a:t>
            </a:r>
            <a:r>
              <a:rPr sz="3200" dirty="0">
                <a:latin typeface="Arial"/>
                <a:cs typeface="Arial"/>
              </a:rPr>
              <a:t>generalized amyloidosis </a:t>
            </a:r>
            <a:r>
              <a:rPr sz="3200" spc="-5" dirty="0">
                <a:latin typeface="Arial"/>
                <a:cs typeface="Arial"/>
              </a:rPr>
              <a:t>is  </a:t>
            </a:r>
            <a:r>
              <a:rPr sz="3200" dirty="0">
                <a:latin typeface="Arial"/>
                <a:cs typeface="Arial"/>
              </a:rPr>
              <a:t>poor.</a:t>
            </a:r>
            <a:endParaRPr sz="3200">
              <a:latin typeface="Arial"/>
              <a:cs typeface="Arial"/>
            </a:endParaRPr>
          </a:p>
          <a:p>
            <a:pPr marL="354965" marR="47625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those </a:t>
            </a:r>
            <a:r>
              <a:rPr sz="3200" spc="-10" dirty="0">
                <a:latin typeface="Arial"/>
                <a:cs typeface="Arial"/>
              </a:rPr>
              <a:t>with </a:t>
            </a:r>
            <a:r>
              <a:rPr sz="3200" spc="-5" dirty="0">
                <a:latin typeface="Arial"/>
                <a:cs typeface="Arial"/>
              </a:rPr>
              <a:t>AL </a:t>
            </a:r>
            <a:r>
              <a:rPr sz="3200" dirty="0">
                <a:latin typeface="Arial"/>
                <a:cs typeface="Arial"/>
              </a:rPr>
              <a:t>amyloidosis have a median  survival rate of 2 </a:t>
            </a:r>
            <a:r>
              <a:rPr sz="3200" spc="-5" dirty="0">
                <a:latin typeface="Arial"/>
                <a:cs typeface="Arial"/>
              </a:rPr>
              <a:t>years after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diagnosis.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1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8" y="535521"/>
            <a:ext cx="708533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u="none" spc="-5" dirty="0">
                <a:solidFill>
                  <a:srgbClr val="FF0000"/>
                </a:solidFill>
                <a:latin typeface="Rockwell Extra Bold"/>
                <a:cs typeface="Rockwell Extra Bold"/>
              </a:rPr>
              <a:t>On X-Ray</a:t>
            </a:r>
            <a:r>
              <a:rPr sz="2800" b="1" u="none" spc="-55" dirty="0">
                <a:solidFill>
                  <a:srgbClr val="FF0000"/>
                </a:solidFill>
                <a:latin typeface="Rockwell Extra Bold"/>
                <a:cs typeface="Rockwell Extra Bold"/>
              </a:rPr>
              <a:t> </a:t>
            </a:r>
            <a:r>
              <a:rPr sz="2800" b="1" u="none" spc="-5" dirty="0">
                <a:solidFill>
                  <a:srgbClr val="FF0000"/>
                </a:solidFill>
                <a:latin typeface="Rockwell Extra Bold"/>
                <a:cs typeface="Rockwell Extra Bold"/>
              </a:rPr>
              <a:t>Crystallography  </a:t>
            </a:r>
            <a:r>
              <a:rPr sz="2800" b="1" u="none" dirty="0">
                <a:solidFill>
                  <a:srgbClr val="FF0000"/>
                </a:solidFill>
                <a:latin typeface="Rockwell Extra Bold"/>
                <a:cs typeface="Rockwell Extra Bold"/>
              </a:rPr>
              <a:t>&amp; </a:t>
            </a:r>
            <a:r>
              <a:rPr sz="2800" b="1" u="none" spc="-5" dirty="0">
                <a:solidFill>
                  <a:srgbClr val="FF0000"/>
                </a:solidFill>
                <a:latin typeface="Rockwell Extra Bold"/>
                <a:cs typeface="Rockwell Extra Bold"/>
              </a:rPr>
              <a:t>Infrared</a:t>
            </a:r>
            <a:r>
              <a:rPr sz="2800" b="1" u="none" spc="-45" dirty="0">
                <a:solidFill>
                  <a:srgbClr val="FF0000"/>
                </a:solidFill>
                <a:latin typeface="Rockwell Extra Bold"/>
                <a:cs typeface="Rockwell Extra Bold"/>
              </a:rPr>
              <a:t> </a:t>
            </a:r>
            <a:r>
              <a:rPr sz="2800" b="1" u="none" spc="-5" dirty="0">
                <a:solidFill>
                  <a:srgbClr val="FF0000"/>
                </a:solidFill>
                <a:latin typeface="Rockwell Extra Bold"/>
                <a:cs typeface="Rockwell Extra Bold"/>
              </a:rPr>
              <a:t>spectroscopy</a:t>
            </a:r>
            <a:endParaRPr sz="2800" dirty="0">
              <a:solidFill>
                <a:srgbClr val="FF0000"/>
              </a:solidFill>
              <a:latin typeface="Rockwell Extra Bold"/>
              <a:cs typeface="Rockwell Extra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669" y="2767329"/>
            <a:ext cx="2854960" cy="1974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C</a:t>
            </a:r>
            <a:r>
              <a:rPr sz="3200" spc="5" dirty="0">
                <a:latin typeface="Arial"/>
                <a:cs typeface="Arial"/>
              </a:rPr>
              <a:t>ha</a:t>
            </a:r>
            <a:r>
              <a:rPr sz="3200" dirty="0">
                <a:latin typeface="Arial"/>
                <a:cs typeface="Arial"/>
              </a:rPr>
              <a:t>ra</a:t>
            </a:r>
            <a:r>
              <a:rPr sz="3200" spc="5" dirty="0">
                <a:latin typeface="Arial"/>
                <a:cs typeface="Arial"/>
              </a:rPr>
              <a:t>c</a:t>
            </a:r>
            <a:r>
              <a:rPr sz="3200" spc="-5" dirty="0">
                <a:latin typeface="Arial"/>
                <a:cs typeface="Arial"/>
              </a:rPr>
              <a:t>t</a:t>
            </a:r>
            <a:r>
              <a:rPr sz="3200" dirty="0">
                <a:latin typeface="Arial"/>
                <a:cs typeface="Arial"/>
              </a:rPr>
              <a:t>eristic  </a:t>
            </a:r>
            <a:r>
              <a:rPr sz="3200" b="1" dirty="0">
                <a:latin typeface="Arial"/>
                <a:cs typeface="Arial"/>
              </a:rPr>
              <a:t>Beta </a:t>
            </a:r>
            <a:r>
              <a:rPr sz="3200" b="1" spc="-5" dirty="0">
                <a:latin typeface="Arial"/>
                <a:cs typeface="Arial"/>
              </a:rPr>
              <a:t>pleated  </a:t>
            </a:r>
            <a:r>
              <a:rPr sz="3200" dirty="0">
                <a:latin typeface="Arial"/>
                <a:cs typeface="Arial"/>
              </a:rPr>
              <a:t>sheet  </a:t>
            </a:r>
            <a:r>
              <a:rPr sz="3200" spc="-5" dirty="0">
                <a:latin typeface="Arial"/>
                <a:cs typeface="Arial"/>
              </a:rPr>
              <a:t>confirmation.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77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195579"/>
            <a:ext cx="40741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none" spc="-5" dirty="0">
                <a:solidFill>
                  <a:srgbClr val="C63008"/>
                </a:solidFill>
                <a:latin typeface="Rockwell Extra Bold"/>
                <a:cs typeface="Rockwell Extra Bold"/>
              </a:rPr>
              <a:t>KEY</a:t>
            </a:r>
            <a:r>
              <a:rPr sz="3600" b="1" u="none" spc="-55" dirty="0">
                <a:solidFill>
                  <a:srgbClr val="C63008"/>
                </a:solidFill>
                <a:latin typeface="Rockwell Extra Bold"/>
                <a:cs typeface="Rockwell Extra Bold"/>
              </a:rPr>
              <a:t> </a:t>
            </a:r>
            <a:r>
              <a:rPr sz="3600" b="1" u="none" spc="-5" dirty="0">
                <a:solidFill>
                  <a:srgbClr val="C63008"/>
                </a:solidFill>
                <a:latin typeface="Rockwell Extra Bold"/>
                <a:cs typeface="Rockwell Extra Bold"/>
              </a:rPr>
              <a:t>CONCEPTS</a:t>
            </a:r>
            <a:endParaRPr sz="3600">
              <a:latin typeface="Rockwell Extra Bold"/>
              <a:cs typeface="Rockwell Extra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669" y="1397000"/>
            <a:ext cx="8054975" cy="4432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99900"/>
              </a:lnSpc>
              <a:spcBef>
                <a:spcPts val="100"/>
              </a:spcBef>
            </a:pPr>
            <a:r>
              <a:rPr sz="3200" spc="-55" dirty="0">
                <a:latin typeface="Lucida Sans Unicode"/>
                <a:cs typeface="Lucida Sans Unicode"/>
              </a:rPr>
              <a:t>◎</a:t>
            </a:r>
            <a:r>
              <a:rPr sz="3200" spc="-55" dirty="0">
                <a:latin typeface="Arial"/>
                <a:cs typeface="Arial"/>
              </a:rPr>
              <a:t>Amyloidosis </a:t>
            </a:r>
            <a:r>
              <a:rPr sz="3200" spc="-5" dirty="0">
                <a:latin typeface="Arial"/>
                <a:cs typeface="Arial"/>
              </a:rPr>
              <a:t>is </a:t>
            </a:r>
            <a:r>
              <a:rPr sz="3200" dirty="0">
                <a:latin typeface="Arial"/>
                <a:cs typeface="Arial"/>
              </a:rPr>
              <a:t>a disorder characterized by  </a:t>
            </a:r>
            <a:r>
              <a:rPr sz="3200" spc="-5" dirty="0">
                <a:latin typeface="Arial"/>
                <a:cs typeface="Arial"/>
              </a:rPr>
              <a:t>extrecellular </a:t>
            </a:r>
            <a:r>
              <a:rPr sz="3200" dirty="0">
                <a:latin typeface="Arial"/>
                <a:cs typeface="Arial"/>
              </a:rPr>
              <a:t>deposits of misfolded proteins  that aggregates </a:t>
            </a:r>
            <a:r>
              <a:rPr sz="3200" spc="-5" dirty="0">
                <a:latin typeface="Arial"/>
                <a:cs typeface="Arial"/>
              </a:rPr>
              <a:t>to form insoluble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proteins.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00">
              <a:latin typeface="Times New Roman"/>
              <a:cs typeface="Times New Roman"/>
            </a:endParaRPr>
          </a:p>
          <a:p>
            <a:pPr marL="12700" marR="932180">
              <a:lnSpc>
                <a:spcPct val="120600"/>
              </a:lnSpc>
            </a:pPr>
            <a:r>
              <a:rPr sz="3200" spc="-315" dirty="0">
                <a:latin typeface="Lucida Sans Unicode"/>
                <a:cs typeface="Lucida Sans Unicode"/>
              </a:rPr>
              <a:t>◎</a:t>
            </a:r>
            <a:r>
              <a:rPr sz="3200" spc="-315" dirty="0">
                <a:latin typeface="Arial"/>
                <a:cs typeface="Arial"/>
              </a:rPr>
              <a:t>3 </a:t>
            </a:r>
            <a:r>
              <a:rPr sz="3200" spc="-5" dirty="0">
                <a:latin typeface="Arial"/>
                <a:cs typeface="Arial"/>
              </a:rPr>
              <a:t>factors </a:t>
            </a:r>
            <a:r>
              <a:rPr sz="3200" dirty="0">
                <a:latin typeface="Arial"/>
                <a:cs typeface="Arial"/>
              </a:rPr>
              <a:t>causing misfolding-  a)normal </a:t>
            </a:r>
            <a:r>
              <a:rPr sz="3200" spc="-5" dirty="0">
                <a:latin typeface="Arial"/>
                <a:cs typeface="Arial"/>
              </a:rPr>
              <a:t>proteins-excessive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production</a:t>
            </a:r>
            <a:endParaRPr sz="3200">
              <a:latin typeface="Arial"/>
              <a:cs typeface="Arial"/>
            </a:endParaRPr>
          </a:p>
          <a:p>
            <a:pPr marL="375285" indent="-363220">
              <a:lnSpc>
                <a:spcPct val="100000"/>
              </a:lnSpc>
              <a:spcBef>
                <a:spcPts val="800"/>
              </a:spcBef>
              <a:buSzPct val="96875"/>
              <a:buAutoNum type="alphaLcParenR" startAt="2"/>
              <a:tabLst>
                <a:tab pos="375920" algn="l"/>
              </a:tabLst>
            </a:pPr>
            <a:r>
              <a:rPr sz="3200" dirty="0">
                <a:latin typeface="Arial"/>
                <a:cs typeface="Arial"/>
              </a:rPr>
              <a:t>mutant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proteins</a:t>
            </a:r>
            <a:endParaRPr sz="3200">
              <a:latin typeface="Arial"/>
              <a:cs typeface="Arial"/>
            </a:endParaRPr>
          </a:p>
          <a:p>
            <a:pPr marL="352425" indent="-340360">
              <a:lnSpc>
                <a:spcPct val="100000"/>
              </a:lnSpc>
              <a:spcBef>
                <a:spcPts val="800"/>
              </a:spcBef>
              <a:buSzPct val="96875"/>
              <a:buAutoNum type="alphaLcParenR" startAt="2"/>
              <a:tabLst>
                <a:tab pos="353060" algn="l"/>
              </a:tabLst>
            </a:pPr>
            <a:r>
              <a:rPr sz="3200" spc="-5" dirty="0">
                <a:latin typeface="Arial"/>
                <a:cs typeface="Arial"/>
              </a:rPr>
              <a:t>defective proteolytic </a:t>
            </a:r>
            <a:r>
              <a:rPr sz="3200" dirty="0">
                <a:latin typeface="Arial"/>
                <a:cs typeface="Arial"/>
              </a:rPr>
              <a:t>degradation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14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351790"/>
            <a:ext cx="7870825" cy="55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5" dirty="0">
                <a:latin typeface="Lucida Sans Unicode"/>
                <a:cs typeface="Lucida Sans Unicode"/>
              </a:rPr>
              <a:t>◎</a:t>
            </a:r>
            <a:r>
              <a:rPr sz="3200" b="1" spc="-25" dirty="0">
                <a:latin typeface="Arial"/>
                <a:cs typeface="Arial"/>
              </a:rPr>
              <a:t>Characteristical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features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3200" spc="-5" dirty="0">
                <a:latin typeface="Arial"/>
                <a:cs typeface="Arial"/>
              </a:rPr>
              <a:t>√Fibrillar </a:t>
            </a:r>
            <a:r>
              <a:rPr sz="3200" dirty="0">
                <a:latin typeface="Arial"/>
                <a:cs typeface="Arial"/>
              </a:rPr>
              <a:t>appearance(Electron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microscopy)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3200" dirty="0">
                <a:latin typeface="Arial"/>
                <a:cs typeface="Arial"/>
              </a:rPr>
              <a:t>√β </a:t>
            </a:r>
            <a:r>
              <a:rPr sz="3200" spc="-5" dirty="0">
                <a:latin typeface="Arial"/>
                <a:cs typeface="Arial"/>
              </a:rPr>
              <a:t>pleated </a:t>
            </a:r>
            <a:r>
              <a:rPr sz="3200" dirty="0">
                <a:latin typeface="Arial"/>
                <a:cs typeface="Arial"/>
              </a:rPr>
              <a:t>sheet </a:t>
            </a:r>
            <a:r>
              <a:rPr sz="3200" spc="-5" dirty="0">
                <a:latin typeface="Arial"/>
                <a:cs typeface="Arial"/>
              </a:rPr>
              <a:t>structure(X-ray</a:t>
            </a:r>
            <a:r>
              <a:rPr sz="3200" spc="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diffraction)</a:t>
            </a:r>
            <a:endParaRPr sz="3200">
              <a:latin typeface="Arial"/>
              <a:cs typeface="Arial"/>
            </a:endParaRPr>
          </a:p>
          <a:p>
            <a:pPr marL="354965" marR="225425" indent="-342900">
              <a:lnSpc>
                <a:spcPct val="79900"/>
              </a:lnSpc>
              <a:spcBef>
                <a:spcPts val="800"/>
              </a:spcBef>
            </a:pPr>
            <a:r>
              <a:rPr sz="3200" dirty="0">
                <a:latin typeface="Arial"/>
                <a:cs typeface="Arial"/>
              </a:rPr>
              <a:t>√Amorphous </a:t>
            </a:r>
            <a:r>
              <a:rPr sz="3200" spc="-5" dirty="0">
                <a:latin typeface="Arial"/>
                <a:cs typeface="Arial"/>
              </a:rPr>
              <a:t>eosinophilic </a:t>
            </a:r>
            <a:r>
              <a:rPr sz="3200" dirty="0">
                <a:latin typeface="Arial"/>
                <a:cs typeface="Arial"/>
              </a:rPr>
              <a:t>appearance(H &amp;  </a:t>
            </a:r>
            <a:r>
              <a:rPr sz="3200" spc="-5" dirty="0">
                <a:latin typeface="Arial"/>
                <a:cs typeface="Arial"/>
              </a:rPr>
              <a:t>E)</a:t>
            </a:r>
            <a:endParaRPr sz="3200">
              <a:latin typeface="Arial"/>
              <a:cs typeface="Arial"/>
            </a:endParaRPr>
          </a:p>
          <a:p>
            <a:pPr marL="354965" marR="1292225" indent="-342900">
              <a:lnSpc>
                <a:spcPct val="79900"/>
              </a:lnSpc>
              <a:spcBef>
                <a:spcPts val="800"/>
              </a:spcBef>
            </a:pPr>
            <a:r>
              <a:rPr sz="3200" spc="-5" dirty="0">
                <a:latin typeface="Arial"/>
                <a:cs typeface="Arial"/>
              </a:rPr>
              <a:t>√Apple </a:t>
            </a:r>
            <a:r>
              <a:rPr sz="3200" dirty="0">
                <a:latin typeface="Arial"/>
                <a:cs typeface="Arial"/>
              </a:rPr>
              <a:t>green </a:t>
            </a:r>
            <a:r>
              <a:rPr sz="3200" spc="-5" dirty="0">
                <a:latin typeface="Arial"/>
                <a:cs typeface="Arial"/>
              </a:rPr>
              <a:t>bifringence(Congo red  </a:t>
            </a:r>
            <a:r>
              <a:rPr sz="3200" dirty="0">
                <a:latin typeface="Arial"/>
                <a:cs typeface="Arial"/>
              </a:rPr>
              <a:t>staining)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200" spc="-55" dirty="0">
                <a:latin typeface="Lucida Sans Unicode"/>
                <a:cs typeface="Lucida Sans Unicode"/>
              </a:rPr>
              <a:t>◎</a:t>
            </a:r>
            <a:r>
              <a:rPr sz="3200" spc="-55" dirty="0">
                <a:latin typeface="Arial"/>
                <a:cs typeface="Arial"/>
              </a:rPr>
              <a:t>Amyloidosis </a:t>
            </a:r>
            <a:r>
              <a:rPr sz="3200" spc="5" dirty="0">
                <a:latin typeface="Arial"/>
                <a:cs typeface="Arial"/>
              </a:rPr>
              <a:t>may </a:t>
            </a:r>
            <a:r>
              <a:rPr sz="3200" dirty="0">
                <a:latin typeface="Arial"/>
                <a:cs typeface="Arial"/>
              </a:rPr>
              <a:t>be systemic </a:t>
            </a:r>
            <a:r>
              <a:rPr sz="3200" spc="-5" dirty="0">
                <a:latin typeface="Arial"/>
                <a:cs typeface="Arial"/>
              </a:rPr>
              <a:t>or</a:t>
            </a:r>
            <a:r>
              <a:rPr sz="3200" spc="5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localized.</a:t>
            </a:r>
            <a:endParaRPr sz="3200">
              <a:latin typeface="Arial"/>
              <a:cs typeface="Arial"/>
            </a:endParaRPr>
          </a:p>
          <a:p>
            <a:pPr marL="354965" marR="187325" indent="220979">
              <a:lnSpc>
                <a:spcPct val="79900"/>
              </a:lnSpc>
              <a:spcBef>
                <a:spcPts val="800"/>
              </a:spcBef>
            </a:pPr>
            <a:r>
              <a:rPr sz="3200" dirty="0">
                <a:latin typeface="Arial"/>
                <a:cs typeface="Arial"/>
              </a:rPr>
              <a:t>AL </a:t>
            </a:r>
            <a:r>
              <a:rPr sz="3200" spc="-5" dirty="0">
                <a:latin typeface="Arial"/>
                <a:cs typeface="Arial"/>
              </a:rPr>
              <a:t>is the </a:t>
            </a:r>
            <a:r>
              <a:rPr sz="3200" spc="5" dirty="0">
                <a:latin typeface="Arial"/>
                <a:cs typeface="Arial"/>
              </a:rPr>
              <a:t>most common </a:t>
            </a:r>
            <a:r>
              <a:rPr sz="3200" spc="-5" dirty="0">
                <a:latin typeface="Arial"/>
                <a:cs typeface="Arial"/>
              </a:rPr>
              <a:t>type in western  countries </a:t>
            </a:r>
            <a:r>
              <a:rPr sz="3200" dirty="0">
                <a:latin typeface="Arial"/>
                <a:cs typeface="Arial"/>
              </a:rPr>
              <a:t>and AA </a:t>
            </a:r>
            <a:r>
              <a:rPr sz="3200" spc="-5" dirty="0">
                <a:latin typeface="Arial"/>
                <a:cs typeface="Arial"/>
              </a:rPr>
              <a:t>is the </a:t>
            </a:r>
            <a:r>
              <a:rPr sz="3200" spc="5" dirty="0">
                <a:latin typeface="Arial"/>
                <a:cs typeface="Arial"/>
              </a:rPr>
              <a:t>most common  </a:t>
            </a:r>
            <a:r>
              <a:rPr sz="3200" spc="-5" dirty="0">
                <a:latin typeface="Arial"/>
                <a:cs typeface="Arial"/>
              </a:rPr>
              <a:t>worldwide.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8" y="195579"/>
            <a:ext cx="3884931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none" spc="-5" dirty="0">
                <a:latin typeface="Rockwell Extra Bold"/>
                <a:cs typeface="Rockwell Extra Bold"/>
              </a:rPr>
              <a:t>Re</a:t>
            </a:r>
            <a:r>
              <a:rPr sz="3600" b="1" u="none" spc="-10" dirty="0">
                <a:latin typeface="Rockwell Extra Bold"/>
                <a:cs typeface="Rockwell Extra Bold"/>
              </a:rPr>
              <a:t>f</a:t>
            </a:r>
            <a:r>
              <a:rPr sz="3600" b="1" u="none" spc="-5" dirty="0">
                <a:latin typeface="Rockwell Extra Bold"/>
                <a:cs typeface="Rockwell Extra Bold"/>
              </a:rPr>
              <a:t>e</a:t>
            </a:r>
            <a:r>
              <a:rPr sz="3600" b="1" u="none" dirty="0">
                <a:latin typeface="Rockwell Extra Bold"/>
                <a:cs typeface="Rockwell Extra Bold"/>
              </a:rPr>
              <a:t>r</a:t>
            </a:r>
            <a:r>
              <a:rPr sz="3600" b="1" u="none" spc="-20" dirty="0">
                <a:latin typeface="Rockwell Extra Bold"/>
                <a:cs typeface="Rockwell Extra Bold"/>
              </a:rPr>
              <a:t>e</a:t>
            </a:r>
            <a:r>
              <a:rPr sz="3600" b="1" u="none" spc="10" dirty="0">
                <a:latin typeface="Rockwell Extra Bold"/>
                <a:cs typeface="Rockwell Extra Bold"/>
              </a:rPr>
              <a:t>n</a:t>
            </a:r>
            <a:r>
              <a:rPr sz="3600" b="1" u="none" spc="-10" dirty="0">
                <a:latin typeface="Rockwell Extra Bold"/>
                <a:cs typeface="Rockwell Extra Bold"/>
              </a:rPr>
              <a:t>c</a:t>
            </a:r>
            <a:r>
              <a:rPr sz="3600" b="1" u="none" spc="-5" dirty="0">
                <a:latin typeface="Rockwell Extra Bold"/>
                <a:cs typeface="Rockwell Extra Bold"/>
              </a:rPr>
              <a:t>e</a:t>
            </a:r>
            <a:r>
              <a:rPr sz="3600" b="1" u="none" dirty="0">
                <a:latin typeface="Rockwell Extra Bold"/>
                <a:cs typeface="Rockwell Extra Bold"/>
              </a:rPr>
              <a:t>s</a:t>
            </a:r>
            <a:endParaRPr sz="3600" dirty="0">
              <a:latin typeface="Rockwell Extra Bold"/>
              <a:cs typeface="Rockwell Extra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669" y="1209040"/>
            <a:ext cx="8032750" cy="402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999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Immunopathology including Amyloidosis .  </a:t>
            </a:r>
            <a:r>
              <a:rPr sz="3200" spc="-5" dirty="0">
                <a:latin typeface="Arial"/>
                <a:cs typeface="Arial"/>
              </a:rPr>
              <a:t>In: </a:t>
            </a:r>
            <a:r>
              <a:rPr sz="3200" dirty="0">
                <a:latin typeface="Arial"/>
                <a:cs typeface="Arial"/>
              </a:rPr>
              <a:t>Mohan H ed. </a:t>
            </a:r>
            <a:r>
              <a:rPr sz="3200" spc="-5" dirty="0">
                <a:latin typeface="Arial"/>
                <a:cs typeface="Arial"/>
              </a:rPr>
              <a:t>Text </a:t>
            </a:r>
            <a:r>
              <a:rPr sz="3200" dirty="0">
                <a:latin typeface="Arial"/>
                <a:cs typeface="Arial"/>
              </a:rPr>
              <a:t>book of pathology.  </a:t>
            </a:r>
            <a:r>
              <a:rPr sz="3200" spc="-5" dirty="0">
                <a:latin typeface="Arial"/>
                <a:cs typeface="Arial"/>
              </a:rPr>
              <a:t>6th </a:t>
            </a:r>
            <a:r>
              <a:rPr sz="3200" dirty="0">
                <a:latin typeface="Arial"/>
                <a:cs typeface="Arial"/>
              </a:rPr>
              <a:t>ed. Jaypee </a:t>
            </a:r>
            <a:r>
              <a:rPr sz="3200" spc="-5" dirty="0">
                <a:latin typeface="Arial"/>
                <a:cs typeface="Arial"/>
              </a:rPr>
              <a:t>publication: India, </a:t>
            </a:r>
            <a:r>
              <a:rPr sz="3200" dirty="0">
                <a:latin typeface="Arial"/>
                <a:cs typeface="Arial"/>
              </a:rPr>
              <a:t>2010:82-  92</a:t>
            </a:r>
            <a:endParaRPr sz="3200">
              <a:latin typeface="Arial"/>
              <a:cs typeface="Arial"/>
            </a:endParaRPr>
          </a:p>
          <a:p>
            <a:pPr marL="354965" marR="56515" indent="-342900">
              <a:lnSpc>
                <a:spcPct val="99900"/>
              </a:lnSpc>
              <a:spcBef>
                <a:spcPts val="80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Amyloid. </a:t>
            </a:r>
            <a:r>
              <a:rPr sz="3200" spc="-5" dirty="0">
                <a:latin typeface="Arial"/>
                <a:cs typeface="Arial"/>
              </a:rPr>
              <a:t>In Vowles </a:t>
            </a:r>
            <a:r>
              <a:rPr sz="3200" dirty="0">
                <a:latin typeface="Arial"/>
                <a:cs typeface="Arial"/>
              </a:rPr>
              <a:t>G H, Bancroft J D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eds.  </a:t>
            </a:r>
            <a:r>
              <a:rPr sz="3200" spc="-5" dirty="0">
                <a:latin typeface="Arial"/>
                <a:cs typeface="Arial"/>
              </a:rPr>
              <a:t>Theory </a:t>
            </a:r>
            <a:r>
              <a:rPr sz="3200" dirty="0">
                <a:latin typeface="Arial"/>
                <a:cs typeface="Arial"/>
              </a:rPr>
              <a:t>and </a:t>
            </a:r>
            <a:r>
              <a:rPr sz="3200" spc="-5" dirty="0">
                <a:latin typeface="Arial"/>
                <a:cs typeface="Arial"/>
              </a:rPr>
              <a:t>Practice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Histological  </a:t>
            </a:r>
            <a:r>
              <a:rPr sz="3200" dirty="0">
                <a:latin typeface="Arial"/>
                <a:cs typeface="Arial"/>
              </a:rPr>
              <a:t>Techniques. </a:t>
            </a:r>
            <a:r>
              <a:rPr sz="3200" spc="-5" dirty="0">
                <a:latin typeface="Arial"/>
                <a:cs typeface="Arial"/>
              </a:rPr>
              <a:t>6th </a:t>
            </a:r>
            <a:r>
              <a:rPr sz="3200" dirty="0">
                <a:latin typeface="Arial"/>
                <a:cs typeface="Arial"/>
              </a:rPr>
              <a:t>ed. Churchill </a:t>
            </a:r>
            <a:r>
              <a:rPr sz="3200" spc="-5" dirty="0">
                <a:latin typeface="Arial"/>
                <a:cs typeface="Arial"/>
              </a:rPr>
              <a:t>Livingstone  Elsevier; </a:t>
            </a:r>
            <a:r>
              <a:rPr sz="3200" dirty="0">
                <a:latin typeface="Arial"/>
                <a:cs typeface="Arial"/>
              </a:rPr>
              <a:t>2002: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261-281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27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709929"/>
            <a:ext cx="8058150" cy="490347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4965" marR="5080" indent="-342900">
              <a:lnSpc>
                <a:spcPct val="79900"/>
              </a:lnSpc>
              <a:spcBef>
                <a:spcPts val="869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Martin Hintersteiner1, Albert </a:t>
            </a:r>
            <a:r>
              <a:rPr sz="3200" dirty="0">
                <a:latin typeface="Arial"/>
                <a:cs typeface="Arial"/>
              </a:rPr>
              <a:t>Enz2, </a:t>
            </a:r>
            <a:r>
              <a:rPr sz="3200" spc="-5" dirty="0">
                <a:latin typeface="Arial"/>
                <a:cs typeface="Arial"/>
              </a:rPr>
              <a:t>Peter  Frey2, </a:t>
            </a:r>
            <a:r>
              <a:rPr sz="3200" dirty="0">
                <a:latin typeface="Arial"/>
                <a:cs typeface="Arial"/>
              </a:rPr>
              <a:t>Anne-Lise Jaton2, </a:t>
            </a:r>
            <a:r>
              <a:rPr sz="3200" spc="-5" dirty="0">
                <a:latin typeface="Arial"/>
                <a:cs typeface="Arial"/>
              </a:rPr>
              <a:t>Willy </a:t>
            </a:r>
            <a:r>
              <a:rPr sz="3200" dirty="0">
                <a:latin typeface="Arial"/>
                <a:cs typeface="Arial"/>
              </a:rPr>
              <a:t>Kinzy1,  </a:t>
            </a:r>
            <a:r>
              <a:rPr sz="3200" spc="-5" dirty="0">
                <a:latin typeface="Arial"/>
                <a:cs typeface="Arial"/>
              </a:rPr>
              <a:t>Rainer </a:t>
            </a:r>
            <a:r>
              <a:rPr sz="3200" dirty="0">
                <a:latin typeface="Arial"/>
                <a:cs typeface="Arial"/>
              </a:rPr>
              <a:t>. </a:t>
            </a:r>
            <a:r>
              <a:rPr sz="3200" spc="-5" dirty="0">
                <a:latin typeface="Arial"/>
                <a:cs typeface="Arial"/>
              </a:rPr>
              <a:t>In vivo detection of </a:t>
            </a:r>
            <a:r>
              <a:rPr sz="3200" dirty="0">
                <a:latin typeface="Arial"/>
                <a:cs typeface="Arial"/>
              </a:rPr>
              <a:t>amyloid-  </a:t>
            </a:r>
            <a:r>
              <a:rPr sz="3200" spc="-5" dirty="0">
                <a:latin typeface="Arial"/>
                <a:cs typeface="Arial"/>
              </a:rPr>
              <a:t>deposits </a:t>
            </a:r>
            <a:r>
              <a:rPr sz="3200" dirty="0">
                <a:latin typeface="Arial"/>
                <a:cs typeface="Arial"/>
              </a:rPr>
              <a:t>by </a:t>
            </a:r>
            <a:r>
              <a:rPr sz="3200" spc="-5" dirty="0">
                <a:latin typeface="Arial"/>
                <a:cs typeface="Arial"/>
              </a:rPr>
              <a:t>near-infrared </a:t>
            </a:r>
            <a:r>
              <a:rPr sz="3200" dirty="0">
                <a:latin typeface="Arial"/>
                <a:cs typeface="Arial"/>
              </a:rPr>
              <a:t>imaging using an  </a:t>
            </a:r>
            <a:r>
              <a:rPr sz="3200" spc="-5" dirty="0">
                <a:latin typeface="Arial"/>
                <a:cs typeface="Arial"/>
              </a:rPr>
              <a:t>oxazine-derivative </a:t>
            </a:r>
            <a:r>
              <a:rPr sz="3200" dirty="0">
                <a:latin typeface="Arial"/>
                <a:cs typeface="Arial"/>
              </a:rPr>
              <a:t>probe. </a:t>
            </a:r>
            <a:r>
              <a:rPr sz="3200" spc="-5" dirty="0">
                <a:latin typeface="Arial"/>
                <a:cs typeface="Arial"/>
              </a:rPr>
              <a:t>Nature  Biotechnology </a:t>
            </a:r>
            <a:r>
              <a:rPr sz="3200" dirty="0">
                <a:latin typeface="Arial"/>
                <a:cs typeface="Arial"/>
              </a:rPr>
              <a:t>23, 577 - 583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(2005)</a:t>
            </a:r>
            <a:endParaRPr sz="3200">
              <a:latin typeface="Arial"/>
              <a:cs typeface="Arial"/>
            </a:endParaRPr>
          </a:p>
          <a:p>
            <a:pPr marL="354965" marR="694055" indent="-342900">
              <a:lnSpc>
                <a:spcPct val="799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Celeste A, </a:t>
            </a:r>
            <a:r>
              <a:rPr sz="3200" dirty="0">
                <a:latin typeface="Arial"/>
                <a:cs typeface="Arial"/>
              </a:rPr>
              <a:t>Veera </a:t>
            </a:r>
            <a:r>
              <a:rPr sz="3200" spc="-5" dirty="0">
                <a:latin typeface="Arial"/>
                <a:cs typeface="Arial"/>
              </a:rPr>
              <a:t>A, Kulkarni  VP,.Nanoparticulate </a:t>
            </a:r>
            <a:r>
              <a:rPr sz="3200" dirty="0">
                <a:latin typeface="Arial"/>
                <a:cs typeface="Arial"/>
              </a:rPr>
              <a:t>Radiolabelled  </a:t>
            </a:r>
            <a:r>
              <a:rPr sz="3200" spc="-5" dirty="0">
                <a:latin typeface="Arial"/>
                <a:cs typeface="Arial"/>
              </a:rPr>
              <a:t>Quinolines </a:t>
            </a:r>
            <a:r>
              <a:rPr sz="3200" dirty="0">
                <a:latin typeface="Arial"/>
                <a:cs typeface="Arial"/>
              </a:rPr>
              <a:t>Detect Amyloid </a:t>
            </a:r>
            <a:r>
              <a:rPr sz="3200" spc="-5" dirty="0">
                <a:latin typeface="Arial"/>
                <a:cs typeface="Arial"/>
              </a:rPr>
              <a:t>Plaques in  </a:t>
            </a:r>
            <a:r>
              <a:rPr sz="3200" dirty="0">
                <a:latin typeface="Arial"/>
                <a:cs typeface="Arial"/>
              </a:rPr>
              <a:t>Mouse Models </a:t>
            </a:r>
            <a:r>
              <a:rPr sz="3200" spc="-5" dirty="0">
                <a:latin typeface="Arial"/>
                <a:cs typeface="Arial"/>
              </a:rPr>
              <a:t>of </a:t>
            </a:r>
            <a:r>
              <a:rPr sz="3200" dirty="0">
                <a:latin typeface="Arial"/>
                <a:cs typeface="Arial"/>
              </a:rPr>
              <a:t>Alzheimer's Disease.  </a:t>
            </a:r>
            <a:r>
              <a:rPr sz="3200" spc="-5" dirty="0">
                <a:latin typeface="Arial"/>
                <a:cs typeface="Arial"/>
              </a:rPr>
              <a:t>International </a:t>
            </a:r>
            <a:r>
              <a:rPr sz="3200" dirty="0">
                <a:latin typeface="Arial"/>
                <a:cs typeface="Arial"/>
              </a:rPr>
              <a:t>Journal of Alzheimer's  Disease. 2009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;31:32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03250"/>
            <a:ext cx="8615680" cy="61239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51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069" y="189229"/>
            <a:ext cx="8793480" cy="66027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46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8" y="224790"/>
            <a:ext cx="7085331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none" spc="-5" dirty="0">
                <a:solidFill>
                  <a:srgbClr val="FF0000"/>
                </a:solidFill>
                <a:latin typeface="Rockwell Extra Bold"/>
                <a:cs typeface="Rockwell Extra Bold"/>
              </a:rPr>
              <a:t>Chemical nature </a:t>
            </a:r>
            <a:r>
              <a:rPr sz="2800" b="1" u="none" dirty="0">
                <a:solidFill>
                  <a:srgbClr val="FF0000"/>
                </a:solidFill>
                <a:latin typeface="Rockwell Extra Bold"/>
                <a:cs typeface="Rockwell Extra Bold"/>
              </a:rPr>
              <a:t>of</a:t>
            </a:r>
            <a:r>
              <a:rPr sz="2800" b="1" u="none" spc="-50" dirty="0">
                <a:solidFill>
                  <a:srgbClr val="FF0000"/>
                </a:solidFill>
                <a:latin typeface="Rockwell Extra Bold"/>
                <a:cs typeface="Rockwell Extra Bold"/>
              </a:rPr>
              <a:t> </a:t>
            </a:r>
            <a:r>
              <a:rPr sz="2800" b="1" u="none" spc="-5" dirty="0">
                <a:solidFill>
                  <a:srgbClr val="FF0000"/>
                </a:solidFill>
                <a:latin typeface="Rockwell Extra Bold"/>
                <a:cs typeface="Rockwell Extra Bold"/>
              </a:rPr>
              <a:t>amyloid</a:t>
            </a:r>
            <a:endParaRPr sz="2800" dirty="0">
              <a:solidFill>
                <a:srgbClr val="FF0000"/>
              </a:solidFill>
              <a:latin typeface="Rockwell Extra Bold"/>
              <a:cs typeface="Rockwell Extra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0784" y="914400"/>
            <a:ext cx="7800975" cy="5168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6745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Rockwell Extra Bold"/>
                <a:cs typeface="Rockwell Extra Bold"/>
              </a:rPr>
              <a:t>The </a:t>
            </a:r>
            <a:r>
              <a:rPr sz="2800" b="1" spc="-5" dirty="0">
                <a:latin typeface="Rockwell Extra Bold"/>
                <a:cs typeface="Rockwell Extra Bold"/>
              </a:rPr>
              <a:t>main components </a:t>
            </a:r>
            <a:r>
              <a:rPr sz="2800" b="1" dirty="0">
                <a:latin typeface="Rockwell Extra Bold"/>
                <a:cs typeface="Rockwell Extra Bold"/>
              </a:rPr>
              <a:t>of</a:t>
            </a:r>
            <a:r>
              <a:rPr sz="2800" b="1" spc="-75" dirty="0">
                <a:latin typeface="Rockwell Extra Bold"/>
                <a:cs typeface="Rockwell Extra Bold"/>
              </a:rPr>
              <a:t> </a:t>
            </a:r>
            <a:r>
              <a:rPr sz="2800" b="1" spc="-5" dirty="0">
                <a:latin typeface="Rockwell Extra Bold"/>
                <a:cs typeface="Rockwell Extra Bold"/>
              </a:rPr>
              <a:t>amyloid  are:</a:t>
            </a:r>
            <a:endParaRPr sz="2800" dirty="0">
              <a:latin typeface="Rockwell Extra Bold"/>
              <a:cs typeface="Rockwell Extra Bold"/>
            </a:endParaRPr>
          </a:p>
          <a:p>
            <a:pPr marL="354965" marR="545465" indent="-342900">
              <a:lnSpc>
                <a:spcPct val="79900"/>
              </a:lnSpc>
              <a:spcBef>
                <a:spcPts val="15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A </a:t>
            </a:r>
            <a:r>
              <a:rPr sz="3200" b="1" spc="-5" dirty="0">
                <a:latin typeface="Arial"/>
                <a:cs typeface="Arial"/>
              </a:rPr>
              <a:t>fibrillary protein </a:t>
            </a:r>
            <a:r>
              <a:rPr sz="3200" dirty="0">
                <a:latin typeface="Arial"/>
                <a:cs typeface="Arial"/>
              </a:rPr>
              <a:t>(95%) </a:t>
            </a:r>
            <a:r>
              <a:rPr sz="3200" spc="-5" dirty="0">
                <a:latin typeface="Arial"/>
                <a:cs typeface="Arial"/>
              </a:rPr>
              <a:t>which </a:t>
            </a:r>
            <a:r>
              <a:rPr sz="3200" spc="-10" dirty="0">
                <a:latin typeface="Arial"/>
                <a:cs typeface="Arial"/>
              </a:rPr>
              <a:t>is  </a:t>
            </a:r>
            <a:r>
              <a:rPr sz="3200" dirty="0">
                <a:latin typeface="Arial"/>
                <a:cs typeface="Arial"/>
              </a:rPr>
              <a:t>characteristic </a:t>
            </a:r>
            <a:r>
              <a:rPr sz="3200" spc="-5" dirty="0">
                <a:latin typeface="Arial"/>
                <a:cs typeface="Arial"/>
              </a:rPr>
              <a:t>for </a:t>
            </a:r>
            <a:r>
              <a:rPr sz="3200" dirty="0">
                <a:latin typeface="Arial"/>
                <a:cs typeface="Arial"/>
              </a:rPr>
              <a:t>each </a:t>
            </a:r>
            <a:r>
              <a:rPr sz="3200" spc="-5" dirty="0">
                <a:latin typeface="Arial"/>
                <a:cs typeface="Arial"/>
              </a:rPr>
              <a:t>different type of  </a:t>
            </a:r>
            <a:r>
              <a:rPr sz="3200" dirty="0">
                <a:latin typeface="Arial"/>
                <a:cs typeface="Arial"/>
              </a:rPr>
              <a:t>disease.</a:t>
            </a:r>
          </a:p>
          <a:p>
            <a:pPr marL="354965" marR="140335" indent="-342900">
              <a:lnSpc>
                <a:spcPct val="79900"/>
              </a:lnSpc>
              <a:spcBef>
                <a:spcPts val="6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10" dirty="0">
                <a:latin typeface="Arial"/>
                <a:cs typeface="Arial"/>
              </a:rPr>
              <a:t>Amyloid </a:t>
            </a:r>
            <a:r>
              <a:rPr sz="3200" b="1" dirty="0">
                <a:latin typeface="Arial"/>
                <a:cs typeface="Arial"/>
              </a:rPr>
              <a:t>P </a:t>
            </a:r>
            <a:r>
              <a:rPr sz="3200" b="1" spc="-5" dirty="0">
                <a:latin typeface="Arial"/>
                <a:cs typeface="Arial"/>
              </a:rPr>
              <a:t>component </a:t>
            </a:r>
            <a:r>
              <a:rPr sz="3200" spc="-5" dirty="0">
                <a:latin typeface="Arial"/>
                <a:cs typeface="Arial"/>
              </a:rPr>
              <a:t>(5%) </a:t>
            </a:r>
            <a:r>
              <a:rPr sz="3200" dirty="0">
                <a:latin typeface="Arial"/>
                <a:cs typeface="Arial"/>
              </a:rPr>
              <a:t>consists of  stacks of doughnut-shaped proteins. </a:t>
            </a:r>
            <a:r>
              <a:rPr sz="3200" spc="-5" dirty="0">
                <a:latin typeface="Arial"/>
                <a:cs typeface="Arial"/>
              </a:rPr>
              <a:t>All  different types </a:t>
            </a:r>
            <a:r>
              <a:rPr sz="3200" dirty="0">
                <a:latin typeface="Arial"/>
                <a:cs typeface="Arial"/>
              </a:rPr>
              <a:t>of amyloid possess </a:t>
            </a:r>
            <a:r>
              <a:rPr sz="3200" spc="-5" dirty="0">
                <a:latin typeface="Arial"/>
                <a:cs typeface="Arial"/>
              </a:rPr>
              <a:t>this  </a:t>
            </a:r>
            <a:r>
              <a:rPr sz="3200" dirty="0">
                <a:latin typeface="Arial"/>
                <a:cs typeface="Arial"/>
              </a:rPr>
              <a:t>protein</a:t>
            </a:r>
            <a:r>
              <a:rPr sz="2800" dirty="0">
                <a:latin typeface="Arial"/>
                <a:cs typeface="Arial"/>
              </a:rPr>
              <a:t>.</a:t>
            </a:r>
          </a:p>
          <a:p>
            <a:pPr marL="354965" marR="5080" indent="-342900">
              <a:lnSpc>
                <a:spcPct val="79900"/>
              </a:lnSpc>
              <a:spcBef>
                <a:spcPts val="8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A </a:t>
            </a:r>
            <a:r>
              <a:rPr sz="3200" b="1" spc="-5" dirty="0">
                <a:latin typeface="Arial"/>
                <a:cs typeface="Arial"/>
              </a:rPr>
              <a:t>glycosoamynoglycan</a:t>
            </a:r>
            <a:r>
              <a:rPr sz="3200" spc="-5" dirty="0">
                <a:latin typeface="Arial"/>
                <a:cs typeface="Arial"/>
              </a:rPr>
              <a:t>. This </a:t>
            </a:r>
            <a:r>
              <a:rPr sz="3200" spc="-10" dirty="0">
                <a:latin typeface="Arial"/>
                <a:cs typeface="Arial"/>
              </a:rPr>
              <a:t>is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part  of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molecule </a:t>
            </a:r>
            <a:r>
              <a:rPr sz="3200" spc="-5" dirty="0">
                <a:latin typeface="Arial"/>
                <a:cs typeface="Arial"/>
              </a:rPr>
              <a:t>responsible for the  positive reaction </a:t>
            </a:r>
            <a:r>
              <a:rPr sz="3200" spc="-10" dirty="0">
                <a:latin typeface="Arial"/>
                <a:cs typeface="Arial"/>
              </a:rPr>
              <a:t>with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iodine.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89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61</TotalTime>
  <Words>2103</Words>
  <Application>Microsoft Office PowerPoint</Application>
  <PresentationFormat>On-screen Show (4:3)</PresentationFormat>
  <Paragraphs>325</Paragraphs>
  <Slides>74</Slides>
  <Notes>0</Notes>
  <HiddenSlides>0</HiddenSlides>
  <MMClips>74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5" baseType="lpstr">
      <vt:lpstr>Arial</vt:lpstr>
      <vt:lpstr>Book Antiqua</vt:lpstr>
      <vt:lpstr>Calibri</vt:lpstr>
      <vt:lpstr>Calibri Light</vt:lpstr>
      <vt:lpstr>Elephant</vt:lpstr>
      <vt:lpstr>Lucida Sans Unicode</vt:lpstr>
      <vt:lpstr>Rockwell Extra Bold</vt:lpstr>
      <vt:lpstr>Symbol</vt:lpstr>
      <vt:lpstr>Times New Roman</vt:lpstr>
      <vt:lpstr>Trebuchet MS</vt:lpstr>
      <vt:lpstr>Celestial</vt:lpstr>
      <vt:lpstr>Amyloidosis</vt:lpstr>
      <vt:lpstr>LESSON PLAN</vt:lpstr>
      <vt:lpstr>History</vt:lpstr>
      <vt:lpstr>INTRODUCTION</vt:lpstr>
      <vt:lpstr>PowerPoint Presentation</vt:lpstr>
      <vt:lpstr>PHYSICAL NATURE OF AMYLOID On Electron Microscopy</vt:lpstr>
      <vt:lpstr>On X-Ray Crystallography  &amp; Infrared spectroscopy</vt:lpstr>
      <vt:lpstr>PowerPoint Presentation</vt:lpstr>
      <vt:lpstr>Chemical nature of amyloid</vt:lpstr>
      <vt:lpstr>PowerPoint Presentation</vt:lpstr>
      <vt:lpstr>PowerPoint Presentation</vt:lpstr>
      <vt:lpstr>PowerPoint Presentation</vt:lpstr>
      <vt:lpstr>PowerPoint Presentation</vt:lpstr>
      <vt:lpstr>Biochemical Structure-based classification</vt:lpstr>
      <vt:lpstr>Local Variants</vt:lpstr>
      <vt:lpstr>Other variants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KIDNEYS</vt:lpstr>
      <vt:lpstr>PowerPoint Presentation</vt:lpstr>
      <vt:lpstr>PowerPoint Presentation</vt:lpstr>
      <vt:lpstr>Blood vessels</vt:lpstr>
      <vt:lpstr>PowerPoint Presentation</vt:lpstr>
      <vt:lpstr>Staining chararcteristics of  Amyloid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DIAGNOSIS</vt:lpstr>
      <vt:lpstr>INDICATIONS FOR TESTS</vt:lpstr>
      <vt:lpstr>IN VIVO CONGO RED TEST</vt:lpstr>
      <vt:lpstr>Imaging techniques</vt:lpstr>
      <vt:lpstr>PowerPoint Presentation</vt:lpstr>
      <vt:lpstr>SAP SCANNING</vt:lpstr>
      <vt:lpstr>TISSUE DIAGNOSIS</vt:lpstr>
      <vt:lpstr>ABDOMINAL FAT ASPIRATION</vt:lpstr>
      <vt:lpstr>PowerPoint Presentation</vt:lpstr>
      <vt:lpstr>PowerPoint Presentation</vt:lpstr>
      <vt:lpstr>PowerPoint Presentation</vt:lpstr>
      <vt:lpstr>PowerPoint Presentation</vt:lpstr>
      <vt:lpstr>Amyloidosis of spleen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Brain Alzheimers disease.</vt:lpstr>
      <vt:lpstr>Neurofibrilary Tangles-Alzheimers  disease</vt:lpstr>
      <vt:lpstr>PowerPoint Presentation</vt:lpstr>
      <vt:lpstr>LASER Micro-dissection system Histological examination of tissue section  identifying amyloid deposits</vt:lpstr>
      <vt:lpstr>Laser Micro-dissection equipment</vt:lpstr>
      <vt:lpstr>Instrumental methods</vt:lpstr>
      <vt:lpstr>Beta-2-microglobulin</vt:lpstr>
      <vt:lpstr>OTHER TESTS</vt:lpstr>
      <vt:lpstr>PowerPoint Presentation</vt:lpstr>
      <vt:lpstr>APPROACH TO  AMYLOIDOSIS</vt:lpstr>
      <vt:lpstr>PowerPoint Presentation</vt:lpstr>
      <vt:lpstr>PowerPoint Presentation</vt:lpstr>
      <vt:lpstr>KEY CONCEPTS</vt:lpstr>
      <vt:lpstr>PowerPoint Presentation</vt:lpstr>
      <vt:lpstr>References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Amyloidosis</dc:title>
  <dc:creator>jihad ahmed</dc:creator>
  <cp:lastModifiedBy>Dr. Jihad A. Ahmed</cp:lastModifiedBy>
  <cp:revision>7</cp:revision>
  <dcterms:created xsi:type="dcterms:W3CDTF">2020-04-28T20:32:42Z</dcterms:created>
  <dcterms:modified xsi:type="dcterms:W3CDTF">2020-04-28T23:44:37Z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2016-02-15T00:00:00Z</vt:filetime>
  </property>
  <property fmtid="{D5CDD505-2E9C-101B-9397-08002B2CF9AE}" pid="3" name="Creator">
    <vt:lpwstr>pdftk 1.44 - www.pdftk.com</vt:lpwstr>
  </property>
  <property fmtid="{D5CDD505-2E9C-101B-9397-08002B2CF9AE}" pid="4" name="LastSaved">
    <vt:filetime>2020-04-28T00:00:00Z</vt:filetime>
  </property>
</Properties>
</file>